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drawings/drawing5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6.xml" ContentType="application/vnd.openxmlformats-officedocument.drawingml.chartshapes+xml"/>
  <Override PartName="/ppt/charts/chart15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6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7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17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8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8.xml" ContentType="application/vnd.openxmlformats-officedocument.drawingml.chartshapes+xml"/>
  <Override PartName="/ppt/charts/chart19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9.xml" ContentType="application/vnd.openxmlformats-officedocument.drawingml.chartshapes+xml"/>
  <Override PartName="/ppt/charts/chart20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10.xml" ContentType="application/vnd.openxmlformats-officedocument.drawingml.chartshapes+xml"/>
  <Override PartName="/ppt/charts/chart21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11.xml" ContentType="application/vnd.openxmlformats-officedocument.drawingml.chartshapes+xml"/>
  <Override PartName="/ppt/charts/chart22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12.xml" ContentType="application/vnd.openxmlformats-officedocument.drawingml.chartshapes+xml"/>
  <Override PartName="/ppt/charts/chart23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drawings/drawing13.xml" ContentType="application/vnd.openxmlformats-officedocument.drawingml.chartshapes+xml"/>
  <Override PartName="/ppt/charts/chart24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5.xml" ContentType="application/vnd.openxmlformats-officedocument.drawingml.chart+xml"/>
  <Override PartName="/ppt/drawings/drawing14.xml" ContentType="application/vnd.openxmlformats-officedocument.drawingml.chartshapes+xml"/>
  <Override PartName="/ppt/charts/chart26.xml" ContentType="application/vnd.openxmlformats-officedocument.drawingml.chart+xml"/>
  <Override PartName="/ppt/drawings/drawing15.xml" ContentType="application/vnd.openxmlformats-officedocument.drawingml.chartshape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622" r:id="rId2"/>
    <p:sldId id="621" r:id="rId3"/>
    <p:sldId id="584" r:id="rId4"/>
    <p:sldId id="575" r:id="rId5"/>
    <p:sldId id="566" r:id="rId6"/>
    <p:sldId id="592" r:id="rId7"/>
    <p:sldId id="582" r:id="rId8"/>
    <p:sldId id="596" r:id="rId9"/>
    <p:sldId id="581" r:id="rId10"/>
    <p:sldId id="613" r:id="rId11"/>
    <p:sldId id="614" r:id="rId12"/>
    <p:sldId id="615" r:id="rId13"/>
    <p:sldId id="594" r:id="rId14"/>
    <p:sldId id="598" r:id="rId15"/>
    <p:sldId id="616" r:id="rId16"/>
    <p:sldId id="617" r:id="rId17"/>
    <p:sldId id="618" r:id="rId18"/>
    <p:sldId id="612" r:id="rId19"/>
    <p:sldId id="620" r:id="rId20"/>
    <p:sldId id="619" r:id="rId21"/>
    <p:sldId id="595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20A"/>
    <a:srgbClr val="D4B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6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7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1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1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1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chartUserShapes" Target="../drawings/drawing1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package" Target="../embeddings/Microsoft_Excel_Worksheet25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094290489265E-2"/>
          <c:y val="0.27973090070814549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0D0-439B-939A-1BCC43F3AB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Минская</c:v>
                </c:pt>
                <c:pt idx="1">
                  <c:v>Брестская</c:v>
                </c:pt>
                <c:pt idx="2">
                  <c:v>Могилевская</c:v>
                </c:pt>
                <c:pt idx="3">
                  <c:v>Гомельская</c:v>
                </c:pt>
                <c:pt idx="4">
                  <c:v>Гродненская</c:v>
                </c:pt>
                <c:pt idx="5">
                  <c:v>г. Минск</c:v>
                </c:pt>
                <c:pt idx="6">
                  <c:v>Витебская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4690</c:v>
                </c:pt>
                <c:pt idx="1">
                  <c:v>3239</c:v>
                </c:pt>
                <c:pt idx="2">
                  <c:v>2574</c:v>
                </c:pt>
                <c:pt idx="3">
                  <c:v>2568</c:v>
                </c:pt>
                <c:pt idx="4">
                  <c:v>2494</c:v>
                </c:pt>
                <c:pt idx="5">
                  <c:v>2384</c:v>
                </c:pt>
                <c:pt idx="6">
                  <c:v>2326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D0-439B-939A-1BCC43F3A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5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explosion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plosion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Pt>
            <c:idx val="2"/>
            <c:bubble3D val="0"/>
            <c:explosion val="0"/>
            <c:extLst>
              <c:ext xmlns:c16="http://schemas.microsoft.com/office/drawing/2014/chart" uri="{C3380CC4-5D6E-409C-BE32-E72D297353CC}">
                <c16:uniqueId val="{00000002-BE17-4C87-9967-66E68164D56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1294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55,92%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1020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44,08%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dLbl>
              <c:idx val="2"/>
              <c:layout>
                <c:manualLayout>
                  <c:x val="0.10780657626130065"/>
                  <c:y val="7.838647468195227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642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28%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E17-4C87-9967-66E68164D5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Полные</c:v>
                </c:pt>
                <c:pt idx="1">
                  <c:v>Неполные</c:v>
                </c:pt>
                <c:pt idx="2">
                  <c:v>Многодетные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1294</c:v>
                </c:pt>
                <c:pt idx="1">
                  <c:v>1020</c:v>
                </c:pt>
                <c:pt idx="2">
                  <c:v>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26462051618547683"/>
          <c:y val="0.81927257352048333"/>
          <c:w val="0.47075896762904634"/>
          <c:h val="7.908172657283857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094290489265E-2"/>
          <c:y val="0.27973090070814549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0BD-402F-91F5-18747F3486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8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  <c:pt idx="3">
                  <c:v>2022 г.</c:v>
                </c:pt>
                <c:pt idx="4">
                  <c:v>2023 г.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225</c:v>
                </c:pt>
                <c:pt idx="1">
                  <c:v>357</c:v>
                </c:pt>
                <c:pt idx="2">
                  <c:v>410</c:v>
                </c:pt>
                <c:pt idx="3">
                  <c:v>515</c:v>
                </c:pt>
                <c:pt idx="4">
                  <c:v>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BD-402F-91F5-18747F3486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BE17-4C87-9967-66E68164D56E}"/>
              </c:ext>
            </c:extLst>
          </c:dPt>
          <c:dLbls>
            <c:dLbl>
              <c:idx val="0"/>
              <c:layout>
                <c:manualLayout>
                  <c:x val="-8.3068948298624712E-2"/>
                  <c:y val="8.0456138173077466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591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12,6%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layout>
                <c:manualLayout>
                  <c:x val="-0.17098289313653761"/>
                  <c:y val="4.2972195733908111E-3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1050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22,39%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dLbl>
              <c:idx val="2"/>
              <c:layout>
                <c:manualLayout>
                  <c:x val="8.66168846956821E-2"/>
                  <c:y val="-0.3951929951134609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2303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49,1%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E17-4C87-9967-66E68164D56E}"/>
                </c:ext>
              </c:extLst>
            </c:dLbl>
            <c:dLbl>
              <c:idx val="3"/>
              <c:layout>
                <c:manualLayout>
                  <c:x val="9.2769508436174458E-2"/>
                  <c:y val="8.5805445370438285E-2"/>
                </c:manualLayout>
              </c:layout>
              <c:tx>
                <c:rich>
                  <a:bodyPr/>
                  <a:lstStyle/>
                  <a:p>
                    <a:fld id="{A6AC66F0-FA8F-4726-895A-F801CEF4006E}" type="VALUE">
                      <a:rPr lang="en-US" smtClean="0"/>
                      <a:pPr/>
                      <a:t>[ЗНАЧЕНИЕ]</a:t>
                    </a:fld>
                    <a:endParaRPr lang="en-US" dirty="0"/>
                  </a:p>
                  <a:p>
                    <a:r>
                      <a:rPr lang="en-US" dirty="0"/>
                      <a:t>15,91%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395-43E8-8FED-0BF30071BD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От 0 до 3 лет</c:v>
                </c:pt>
                <c:pt idx="1">
                  <c:v>От 3 до 7 лет</c:v>
                </c:pt>
                <c:pt idx="2">
                  <c:v>От 7 до 15 лет</c:v>
                </c:pt>
                <c:pt idx="3">
                  <c:v>От 15 до 18 лет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591</c:v>
                </c:pt>
                <c:pt idx="1">
                  <c:v>1050</c:v>
                </c:pt>
                <c:pt idx="2">
                  <c:v>2303</c:v>
                </c:pt>
                <c:pt idx="3">
                  <c:v>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26344326875099122"/>
          <c:y val="0.89579408685009343"/>
          <c:w val="0.47075896762904634"/>
          <c:h val="7.9081726572838573E-2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Lbls>
            <c:dLbl>
              <c:idx val="0"/>
              <c:layout>
                <c:manualLayout>
                  <c:x val="-0.16665067703795688"/>
                  <c:y val="-0.12556495342131849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2477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52,81%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layout>
                <c:manualLayout>
                  <c:x val="0.20880805150569931"/>
                  <c:y val="7.595672969318068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2213</a:t>
                    </a:r>
                  </a:p>
                  <a:p>
                    <a:r>
                      <a:rPr lang="en-US" b="1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47,9</a:t>
                    </a:r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В городской местности</c:v>
                </c:pt>
                <c:pt idx="1">
                  <c:v>В сельской местности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2477</c:v>
                </c:pt>
                <c:pt idx="1">
                  <c:v>2213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0.26344326875099122"/>
          <c:y val="0.89579408685009343"/>
          <c:w val="0.47075896762904634"/>
          <c:h val="7.9081726572838573E-2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Несовершеннолетних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3586206195E-2"/>
          <c:y val="0.23105022061040839"/>
          <c:w val="0.92712300943302883"/>
          <c:h val="0.24692916064881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C3B-498D-97B1-E697C4FDE0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Борисовский</c:v>
                </c:pt>
                <c:pt idx="1">
                  <c:v>Солигорский</c:v>
                </c:pt>
                <c:pt idx="2">
                  <c:v>Вилейский</c:v>
                </c:pt>
                <c:pt idx="3">
                  <c:v>Слуцкий</c:v>
                </c:pt>
                <c:pt idx="4">
                  <c:v>Дзержинский</c:v>
                </c:pt>
                <c:pt idx="5">
                  <c:v>Молодечненский</c:v>
                </c:pt>
                <c:pt idx="6">
                  <c:v>Смолевичский</c:v>
                </c:pt>
                <c:pt idx="7">
                  <c:v>Логойский</c:v>
                </c:pt>
                <c:pt idx="8">
                  <c:v>Минский</c:v>
                </c:pt>
                <c:pt idx="9">
                  <c:v>Копыльский</c:v>
                </c:pt>
                <c:pt idx="10">
                  <c:v>Узденский</c:v>
                </c:pt>
                <c:pt idx="11">
                  <c:v>Мядельский</c:v>
                </c:pt>
                <c:pt idx="12">
                  <c:v>Воложинский</c:v>
                </c:pt>
                <c:pt idx="13">
                  <c:v>Крупский</c:v>
                </c:pt>
                <c:pt idx="14">
                  <c:v>Любанский</c:v>
                </c:pt>
                <c:pt idx="15">
                  <c:v>Стародорожский</c:v>
                </c:pt>
                <c:pt idx="16">
                  <c:v>Клецкий</c:v>
                </c:pt>
                <c:pt idx="17">
                  <c:v>Березинский</c:v>
                </c:pt>
                <c:pt idx="18">
                  <c:v>Червенский</c:v>
                </c:pt>
                <c:pt idx="19">
                  <c:v>Несвижский</c:v>
                </c:pt>
                <c:pt idx="20">
                  <c:v>Столбцовский</c:v>
                </c:pt>
                <c:pt idx="21">
                  <c:v>Жодино</c:v>
                </c:pt>
                <c:pt idx="22">
                  <c:v>Пуховичский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48</c:v>
                </c:pt>
                <c:pt idx="1">
                  <c:v>39</c:v>
                </c:pt>
                <c:pt idx="2">
                  <c:v>28</c:v>
                </c:pt>
                <c:pt idx="3">
                  <c:v>28</c:v>
                </c:pt>
                <c:pt idx="4">
                  <c:v>24</c:v>
                </c:pt>
                <c:pt idx="5">
                  <c:v>20</c:v>
                </c:pt>
                <c:pt idx="6">
                  <c:v>18</c:v>
                </c:pt>
                <c:pt idx="7">
                  <c:v>15</c:v>
                </c:pt>
                <c:pt idx="8">
                  <c:v>14</c:v>
                </c:pt>
                <c:pt idx="9">
                  <c:v>12</c:v>
                </c:pt>
                <c:pt idx="10">
                  <c:v>12</c:v>
                </c:pt>
                <c:pt idx="11">
                  <c:v>11</c:v>
                </c:pt>
                <c:pt idx="12">
                  <c:v>10</c:v>
                </c:pt>
                <c:pt idx="13">
                  <c:v>10</c:v>
                </c:pt>
                <c:pt idx="14">
                  <c:v>9</c:v>
                </c:pt>
                <c:pt idx="15">
                  <c:v>8</c:v>
                </c:pt>
                <c:pt idx="16">
                  <c:v>7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0</c:v>
                </c:pt>
                <c:pt idx="2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C0-46D7-99B4-0E45172EC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67488"/>
        <c:axId val="33969280"/>
      </c:barChart>
      <c:catAx>
        <c:axId val="33967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33969280"/>
        <c:crosses val="autoZero"/>
        <c:auto val="1"/>
        <c:lblAlgn val="ctr"/>
        <c:lblOffset val="100"/>
        <c:noMultiLvlLbl val="0"/>
      </c:catAx>
      <c:valAx>
        <c:axId val="339692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3396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 устранению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3586206195E-2"/>
          <c:y val="0.23105022061040839"/>
          <c:w val="0.92712300943302883"/>
          <c:h val="0.24692916064881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3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6DD-4D7B-B89C-22A1448846B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1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Лист1!$A$3:$A$26</c:f>
              <c:strCache>
                <c:ptCount val="24"/>
                <c:pt idx="0">
                  <c:v>Борисовский</c:v>
                </c:pt>
                <c:pt idx="1">
                  <c:v>Слуцкий</c:v>
                </c:pt>
                <c:pt idx="2">
                  <c:v>Молодечненский</c:v>
                </c:pt>
                <c:pt idx="3">
                  <c:v>Пуховичский</c:v>
                </c:pt>
                <c:pt idx="4">
                  <c:v>Минский</c:v>
                </c:pt>
                <c:pt idx="5">
                  <c:v>Солигорский</c:v>
                </c:pt>
                <c:pt idx="6">
                  <c:v>Копыльский</c:v>
                </c:pt>
                <c:pt idx="7">
                  <c:v>Стародорожский</c:v>
                </c:pt>
                <c:pt idx="8">
                  <c:v>Вилейский</c:v>
                </c:pt>
                <c:pt idx="9">
                  <c:v>Смолевичский</c:v>
                </c:pt>
                <c:pt idx="10">
                  <c:v>Дзержинский</c:v>
                </c:pt>
                <c:pt idx="11">
                  <c:v>Несвижский</c:v>
                </c:pt>
                <c:pt idx="12">
                  <c:v>Березинский</c:v>
                </c:pt>
                <c:pt idx="13">
                  <c:v>Жодино</c:v>
                </c:pt>
                <c:pt idx="14">
                  <c:v>Клецкий</c:v>
                </c:pt>
                <c:pt idx="15">
                  <c:v>Воложинский</c:v>
                </c:pt>
                <c:pt idx="16">
                  <c:v>Столбцовский</c:v>
                </c:pt>
                <c:pt idx="17">
                  <c:v>Крупский</c:v>
                </c:pt>
                <c:pt idx="18">
                  <c:v>Любанский</c:v>
                </c:pt>
                <c:pt idx="19">
                  <c:v>Червенский</c:v>
                </c:pt>
                <c:pt idx="20">
                  <c:v>Мядельский</c:v>
                </c:pt>
                <c:pt idx="21">
                  <c:v>Логойский</c:v>
                </c:pt>
                <c:pt idx="22">
                  <c:v>Узденский</c:v>
                </c:pt>
                <c:pt idx="23">
                  <c:v>Область</c:v>
                </c:pt>
              </c:strCache>
            </c:strRef>
          </c:cat>
          <c:val>
            <c:numRef>
              <c:f>Лист1!$B$3:$B$26</c:f>
              <c:numCache>
                <c:formatCode>General</c:formatCode>
                <c:ptCount val="24"/>
                <c:pt idx="0">
                  <c:v>54</c:v>
                </c:pt>
                <c:pt idx="1">
                  <c:v>43</c:v>
                </c:pt>
                <c:pt idx="2">
                  <c:v>41</c:v>
                </c:pt>
                <c:pt idx="3">
                  <c:v>27</c:v>
                </c:pt>
                <c:pt idx="4">
                  <c:v>25</c:v>
                </c:pt>
                <c:pt idx="5">
                  <c:v>25</c:v>
                </c:pt>
                <c:pt idx="6">
                  <c:v>18</c:v>
                </c:pt>
                <c:pt idx="7">
                  <c:v>18</c:v>
                </c:pt>
                <c:pt idx="8">
                  <c:v>15</c:v>
                </c:pt>
                <c:pt idx="9">
                  <c:v>15</c:v>
                </c:pt>
                <c:pt idx="10">
                  <c:v>14</c:v>
                </c:pt>
                <c:pt idx="11">
                  <c:v>14</c:v>
                </c:pt>
                <c:pt idx="12">
                  <c:v>13</c:v>
                </c:pt>
                <c:pt idx="13">
                  <c:v>13</c:v>
                </c:pt>
                <c:pt idx="14">
                  <c:v>12</c:v>
                </c:pt>
                <c:pt idx="15">
                  <c:v>10</c:v>
                </c:pt>
                <c:pt idx="16">
                  <c:v>10</c:v>
                </c:pt>
                <c:pt idx="17">
                  <c:v>9</c:v>
                </c:pt>
                <c:pt idx="18">
                  <c:v>9</c:v>
                </c:pt>
                <c:pt idx="19">
                  <c:v>9</c:v>
                </c:pt>
                <c:pt idx="20">
                  <c:v>6</c:v>
                </c:pt>
                <c:pt idx="21">
                  <c:v>4</c:v>
                </c:pt>
                <c:pt idx="22">
                  <c:v>1</c:v>
                </c:pt>
                <c:pt idx="23">
                  <c:v>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3F-4367-85E8-A4B2FF8C0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67488"/>
        <c:axId val="33969280"/>
      </c:barChart>
      <c:catAx>
        <c:axId val="33967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33969280"/>
        <c:crosses val="autoZero"/>
        <c:auto val="1"/>
        <c:lblAlgn val="ctr"/>
        <c:lblOffset val="100"/>
        <c:noMultiLvlLbl val="0"/>
      </c:catAx>
      <c:valAx>
        <c:axId val="339692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3396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Приюты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Воспитанники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Детей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Родителей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Несовершеннолетних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63767711448E-2"/>
                  <c:y val="-0.148880679924452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 20 275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AD6-4A13-B5E9-73ACA7CCDBA1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AD6-4A13-B5E9-73ACA7CCD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20275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D6-4A13-B5E9-73ACA7CCDB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 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0AD6-4A13-B5E9-73ACA7CCDBA1}"/>
              </c:ext>
            </c:extLst>
          </c:dPt>
          <c:dLbls>
            <c:dLbl>
              <c:idx val="0"/>
              <c:layout>
                <c:manualLayout>
                  <c:x val="4.4809299644212972E-2"/>
                  <c:y val="-0.1552476808132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9 731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AD6-4A13-B5E9-73ACA7CCDBA1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D6-4A13-B5E9-73ACA7CCD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9731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AD6-4A13-B5E9-73ACA7CCDB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5132800"/>
        <c:axId val="125134336"/>
        <c:axId val="0"/>
      </c:bar3DChart>
      <c:catAx>
        <c:axId val="12513280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5134336"/>
        <c:crosses val="autoZero"/>
        <c:auto val="1"/>
        <c:lblAlgn val="ctr"/>
        <c:lblOffset val="100"/>
        <c:noMultiLvlLbl val="0"/>
      </c:catAx>
      <c:valAx>
        <c:axId val="1251343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513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065390092157782"/>
          <c:y val="0.71013602655260533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Детей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3753819783832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403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493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Воспитанников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3753819783832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295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3EE-4530-9CA6-1BAE293F66A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EE-4530-9CA6-1BAE293F66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EE-4530-9CA6-1BAE293F66A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Детских домов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3EE-4530-9CA6-1BAE293F66A6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45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3EE-4530-9CA6-1BAE293F66A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EE-4530-9CA6-1BAE293F66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EE-4530-9CA6-1BAE293F6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Детей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15629535912437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1186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511-4454-92F2-EA810D5B2614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511-4454-92F2-EA810D5B26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11-4454-92F2-EA810D5B261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C511-4454-92F2-EA810D5B2614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955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511-4454-92F2-EA810D5B2614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511-4454-92F2-EA810D5B26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11-4454-92F2-EA810D5B26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Воспитанников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37538197838322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58-47B9-B260-3E03483E064F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58-47B9-B260-3E03483E0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58-47B9-B260-3E03483E064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Деревней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058-47B9-B260-3E03483E064F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058-47B9-B260-3E03483E064F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58-47B9-B260-3E03483E0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58-47B9-B260-3E03483E0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3586206195E-2"/>
          <c:y val="0.23105022061040839"/>
          <c:w val="0.92712300943302883"/>
          <c:h val="0.24692916064881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2C5-4A2C-89FF-A0CD43D7898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1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Лист1!$A$4:$A$10</c:f>
              <c:strCache>
                <c:ptCount val="7"/>
                <c:pt idx="0">
                  <c:v>Гомельская область</c:v>
                </c:pt>
                <c:pt idx="1">
                  <c:v>Гродненская область</c:v>
                </c:pt>
                <c:pt idx="2">
                  <c:v>Могилевская область</c:v>
                </c:pt>
                <c:pt idx="3">
                  <c:v>г. Минск</c:v>
                </c:pt>
                <c:pt idx="4">
                  <c:v>Витебская область</c:v>
                </c:pt>
                <c:pt idx="5">
                  <c:v>Брестская область</c:v>
                </c:pt>
                <c:pt idx="6">
                  <c:v>Область</c:v>
                </c:pt>
              </c:strCache>
            </c:strRef>
          </c:cat>
          <c:val>
            <c:numRef>
              <c:f>Лист1!$B$4:$B$10</c:f>
              <c:numCache>
                <c:formatCode>0.00%</c:formatCode>
                <c:ptCount val="7"/>
                <c:pt idx="0">
                  <c:v>0.8014</c:v>
                </c:pt>
                <c:pt idx="1">
                  <c:v>0.79959999999999998</c:v>
                </c:pt>
                <c:pt idx="2">
                  <c:v>0.79430000000000001</c:v>
                </c:pt>
                <c:pt idx="3">
                  <c:v>0.79049999999999998</c:v>
                </c:pt>
                <c:pt idx="4">
                  <c:v>0.78180000000000005</c:v>
                </c:pt>
                <c:pt idx="5">
                  <c:v>0.71089999999999998</c:v>
                </c:pt>
                <c:pt idx="6" formatCode="0.0%">
                  <c:v>0.81899999999999995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89-45BE-B5A5-263FE073D5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67488"/>
        <c:axId val="33969280"/>
      </c:barChart>
      <c:catAx>
        <c:axId val="33967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33969280"/>
        <c:crosses val="autoZero"/>
        <c:auto val="1"/>
        <c:lblAlgn val="ctr"/>
        <c:lblOffset val="100"/>
        <c:noMultiLvlLbl val="0"/>
      </c:catAx>
      <c:valAx>
        <c:axId val="339692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0%" sourceLinked="1"/>
        <c:majorTickMark val="out"/>
        <c:minorTickMark val="none"/>
        <c:tickLblPos val="none"/>
        <c:crossAx val="3396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BE17-4C87-9967-66E68164D56E}"/>
              </c:ext>
            </c:extLst>
          </c:dPt>
          <c:dLbls>
            <c:dLbl>
              <c:idx val="0"/>
              <c:layout>
                <c:manualLayout>
                  <c:x val="-6.7765251487197684E-2"/>
                  <c:y val="5.358382187815626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429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10,6%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dLbl>
              <c:idx val="2"/>
              <c:layout>
                <c:manualLayout>
                  <c:x val="0.11840148576556901"/>
                  <c:y val="8.9574387649737339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958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23,84%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E17-4C87-9967-66E68164D5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Возмещают в полном объеме</c:v>
                </c:pt>
                <c:pt idx="1">
                  <c:v>Возмещают частично</c:v>
                </c:pt>
                <c:pt idx="2">
                  <c:v>Не возмещают расходы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429</c:v>
                </c:pt>
                <c:pt idx="1">
                  <c:v>2631</c:v>
                </c:pt>
                <c:pt idx="2">
                  <c:v>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2.6824571897388662E-2"/>
          <c:y val="0.89579408685009343"/>
          <c:w val="0.90043967307744177"/>
          <c:h val="7.9081726572838573E-2"/>
        </c:manualLayout>
      </c:layout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1-F37E-4085-9CBD-1C4D92B335D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F37E-4085-9CBD-1C4D92B335D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3-F37E-4085-9CBD-1C4D92B335D9}"/>
              </c:ext>
            </c:extLst>
          </c:dPt>
          <c:dLbls>
            <c:dLbl>
              <c:idx val="0"/>
              <c:layout>
                <c:manualLayout>
                  <c:x val="-0.54571147498253425"/>
                  <c:y val="-0.17931068159079647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624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15,5%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37E-4085-9CBD-1C4D92B335D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7E-4085-9CBD-1C4D92B335D9}"/>
                </c:ext>
              </c:extLst>
            </c:dLbl>
            <c:dLbl>
              <c:idx val="2"/>
              <c:layout>
                <c:manualLayout>
                  <c:x val="0.11840148576556901"/>
                  <c:y val="8.9574387649737339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759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18,9%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37E-4085-9CBD-1C4D92B335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Низкий доход у родителей</c:v>
                </c:pt>
                <c:pt idx="1">
                  <c:v>Возмещают расходы в отношении 3-х и более детей</c:v>
                </c:pt>
                <c:pt idx="2">
                  <c:v>Находятся в местах лишения свободы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1955</c:v>
                </c:pt>
                <c:pt idx="1">
                  <c:v>624</c:v>
                </c:pt>
                <c:pt idx="2">
                  <c:v>759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7E-4085-9CBD-1C4D92B335D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2.6824571897388662E-2"/>
          <c:y val="0.89579408685009343"/>
          <c:w val="0.90043967307744177"/>
          <c:h val="7.9081726572838573E-2"/>
        </c:manualLayout>
      </c:layout>
      <c:overlay val="0"/>
      <c:txPr>
        <a:bodyPr/>
        <a:lstStyle/>
        <a:p>
          <a:pPr>
            <a:defRPr sz="11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детей в области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288694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46-4927-98A0-1223595E34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семей в области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E46-4927-98A0-1223595E34B7}"/>
              </c:ext>
            </c:extLst>
          </c:dPt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187911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46-4927-98A0-1223595E3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230528"/>
        <c:axId val="84232064"/>
        <c:axId val="0"/>
      </c:bar3DChart>
      <c:catAx>
        <c:axId val="8423052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84232064"/>
        <c:crosses val="autoZero"/>
        <c:auto val="1"/>
        <c:lblAlgn val="ctr"/>
        <c:lblOffset val="100"/>
        <c:noMultiLvlLbl val="0"/>
      </c:catAx>
      <c:valAx>
        <c:axId val="8423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84230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2264934959340033E-2"/>
          <c:y val="0.85151149635368506"/>
          <c:w val="0.94474426676605827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детей, находящихся в СОП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4690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32-4AF6-851E-596C9B42B14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семей, находящихся в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F32-4AF6-851E-596C9B42B146}"/>
              </c:ext>
            </c:extLst>
          </c:dPt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32-4AF6-851E-596C9B42B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147968"/>
        <c:axId val="122149504"/>
        <c:axId val="0"/>
      </c:bar3DChart>
      <c:catAx>
        <c:axId val="1221479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2149504"/>
        <c:crosses val="autoZero"/>
        <c:auto val="1"/>
        <c:lblAlgn val="ctr"/>
        <c:lblOffset val="100"/>
        <c:noMultiLvlLbl val="0"/>
      </c:catAx>
      <c:valAx>
        <c:axId val="1221495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214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3.0505589588560183E-2"/>
          <c:y val="0.85870167058463354"/>
          <c:w val="0.92727002525684943"/>
          <c:h val="0.119617205821011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несовершеннолетних, находящихся в СОП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4664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2-4A5D-B8D9-F8E4D2B2BE8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семей, находящихся в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352-4A5D-B8D9-F8E4D2B2BE89}"/>
              </c:ext>
            </c:extLst>
          </c:dPt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52-4A5D-B8D9-F8E4D2B2B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147968"/>
        <c:axId val="122149504"/>
        <c:axId val="0"/>
      </c:bar3DChart>
      <c:catAx>
        <c:axId val="1221479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2149504"/>
        <c:crosses val="autoZero"/>
        <c:auto val="1"/>
        <c:lblAlgn val="ctr"/>
        <c:lblOffset val="100"/>
        <c:noMultiLvlLbl val="0"/>
      </c:catAx>
      <c:valAx>
        <c:axId val="1221495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214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3.0505589588560183E-2"/>
          <c:y val="0.85870167058463354"/>
          <c:w val="0.92727002525684943"/>
          <c:h val="0.119617205821011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20200094692E-2"/>
          <c:y val="3.3708198184741273E-2"/>
          <c:w val="0.92712300943302883"/>
          <c:h val="0.51037972152545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CD6-4E72-BC3B-2A76B1BA4EFD}"/>
              </c:ext>
            </c:extLst>
          </c:dPt>
          <c:dPt>
            <c:idx val="2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6A72-48E3-9ECC-8AFE48F48E6B}"/>
              </c:ext>
            </c:extLst>
          </c:dPt>
          <c:dLbls>
            <c:dLbl>
              <c:idx val="23"/>
              <c:tx>
                <c:rich>
                  <a:bodyPr/>
                  <a:lstStyle/>
                  <a:p>
                    <a:r>
                      <a:rPr lang="en-US" dirty="0"/>
                      <a:t>4664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A72-48E3-9ECC-8AFE48F48E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Лист1!$A$2:$A$25</c:f>
              <c:strCache>
                <c:ptCount val="24"/>
                <c:pt idx="0">
                  <c:v>Борисовский</c:v>
                </c:pt>
                <c:pt idx="1">
                  <c:v>Солигорский</c:v>
                </c:pt>
                <c:pt idx="2">
                  <c:v>Молодечненский</c:v>
                </c:pt>
                <c:pt idx="3">
                  <c:v>Слуцкий</c:v>
                </c:pt>
                <c:pt idx="4">
                  <c:v>Минский</c:v>
                </c:pt>
                <c:pt idx="5">
                  <c:v>Смолевичский</c:v>
                </c:pt>
                <c:pt idx="6">
                  <c:v>Дзержинский</c:v>
                </c:pt>
                <c:pt idx="7">
                  <c:v>Жодино</c:v>
                </c:pt>
                <c:pt idx="8">
                  <c:v>Столбцовский</c:v>
                </c:pt>
                <c:pt idx="9">
                  <c:v>Вилейский</c:v>
                </c:pt>
                <c:pt idx="10">
                  <c:v>Мядельский</c:v>
                </c:pt>
                <c:pt idx="11">
                  <c:v>Червенский</c:v>
                </c:pt>
                <c:pt idx="12">
                  <c:v>Крупский</c:v>
                </c:pt>
                <c:pt idx="13">
                  <c:v>Любанский</c:v>
                </c:pt>
                <c:pt idx="14">
                  <c:v>Копыльский</c:v>
                </c:pt>
                <c:pt idx="15">
                  <c:v>Воложинский</c:v>
                </c:pt>
                <c:pt idx="16">
                  <c:v>Пуховичский</c:v>
                </c:pt>
                <c:pt idx="17">
                  <c:v>Логойский</c:v>
                </c:pt>
                <c:pt idx="18">
                  <c:v>Стародорожский</c:v>
                </c:pt>
                <c:pt idx="19">
                  <c:v>Несвижский</c:v>
                </c:pt>
                <c:pt idx="20">
                  <c:v>Клецкий</c:v>
                </c:pt>
                <c:pt idx="21">
                  <c:v>Узденский</c:v>
                </c:pt>
                <c:pt idx="22">
                  <c:v>Березинский</c:v>
                </c:pt>
                <c:pt idx="23">
                  <c:v>Всего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346</c:v>
                </c:pt>
                <c:pt idx="1">
                  <c:v>267</c:v>
                </c:pt>
                <c:pt idx="2">
                  <c:v>210</c:v>
                </c:pt>
                <c:pt idx="3">
                  <c:v>166</c:v>
                </c:pt>
                <c:pt idx="4">
                  <c:v>157</c:v>
                </c:pt>
                <c:pt idx="5">
                  <c:v>112</c:v>
                </c:pt>
                <c:pt idx="6">
                  <c:v>108</c:v>
                </c:pt>
                <c:pt idx="7">
                  <c:v>103</c:v>
                </c:pt>
                <c:pt idx="8">
                  <c:v>85</c:v>
                </c:pt>
                <c:pt idx="9">
                  <c:v>79</c:v>
                </c:pt>
                <c:pt idx="10">
                  <c:v>76</c:v>
                </c:pt>
                <c:pt idx="11">
                  <c:v>69</c:v>
                </c:pt>
                <c:pt idx="12">
                  <c:v>68</c:v>
                </c:pt>
                <c:pt idx="13">
                  <c:v>66</c:v>
                </c:pt>
                <c:pt idx="14">
                  <c:v>61</c:v>
                </c:pt>
                <c:pt idx="15">
                  <c:v>57</c:v>
                </c:pt>
                <c:pt idx="16">
                  <c:v>49</c:v>
                </c:pt>
                <c:pt idx="17">
                  <c:v>45</c:v>
                </c:pt>
                <c:pt idx="18">
                  <c:v>41</c:v>
                </c:pt>
                <c:pt idx="19">
                  <c:v>38</c:v>
                </c:pt>
                <c:pt idx="20">
                  <c:v>34</c:v>
                </c:pt>
                <c:pt idx="21">
                  <c:v>33</c:v>
                </c:pt>
                <c:pt idx="22">
                  <c:v>31</c:v>
                </c:pt>
                <c:pt idx="23">
                  <c:v>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8B-4C07-AA1D-1BDD39167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598016"/>
        <c:axId val="128599552"/>
      </c:barChart>
      <c:catAx>
        <c:axId val="128598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8599552"/>
        <c:crosses val="autoZero"/>
        <c:auto val="1"/>
        <c:lblAlgn val="ctr"/>
        <c:lblOffset val="100"/>
        <c:noMultiLvlLbl val="0"/>
      </c:catAx>
      <c:valAx>
        <c:axId val="1285995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8598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 сигналов</c:v>
                </c:pt>
              </c:strCache>
            </c:strRef>
          </c:tx>
          <c:spPr>
            <a:solidFill>
              <a:srgbClr val="0E620A"/>
            </a:solidFill>
          </c:spPr>
          <c:invertIfNegative val="0"/>
          <c:dLbls>
            <c:dLbl>
              <c:idx val="0"/>
              <c:layout>
                <c:manualLayout>
                  <c:x val="1.1660779656254906E-2"/>
                  <c:y val="-0.101360537477804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latin typeface="+mn-lt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65-4A8D-BBA3-AC80693CB052}"/>
                </c:ext>
              </c:extLst>
            </c:dLbl>
            <c:dLbl>
              <c:idx val="1"/>
              <c:layout>
                <c:manualLayout>
                  <c:x val="1.3118377113286769E-2"/>
                  <c:y val="-8.03893917927412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latin typeface="+mn-lt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65-4A8D-BBA3-AC80693CB0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9 мес. 2022</c:v>
                </c:pt>
                <c:pt idx="1">
                  <c:v>9 мес. 2023</c:v>
                </c:pt>
              </c:strCache>
            </c:strRef>
          </c:cat>
          <c:val>
            <c:numRef>
              <c:f>Лист1!$B$2:$B$3</c:f>
              <c:numCache>
                <c:formatCode>0_ ;\-0\ </c:formatCode>
                <c:ptCount val="2"/>
                <c:pt idx="0">
                  <c:v>5572</c:v>
                </c:pt>
                <c:pt idx="1">
                  <c:v>6364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65-4A8D-BBA3-AC80693CB05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Подтвердилось</c:v>
                </c:pt>
              </c:strCache>
            </c:strRef>
          </c:tx>
          <c:spPr>
            <a:solidFill>
              <a:srgbClr val="726056"/>
            </a:solidFill>
          </c:spPr>
          <c:invertIfNegative val="0"/>
          <c:dLbls>
            <c:dLbl>
              <c:idx val="0"/>
              <c:layout>
                <c:manualLayout>
                  <c:x val="2.7694322196112633E-2"/>
                  <c:y val="-8.6506182359798803E-2"/>
                </c:manualLayout>
              </c:layout>
              <c:tx>
                <c:rich>
                  <a:bodyPr/>
                  <a:lstStyle/>
                  <a:p>
                    <a:pPr algn="ctr" rtl="0">
                      <a:defRPr lang="en-US" sz="2000" b="1" i="0" u="none" strike="noStrike" kern="1200" baseline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rPr>
                      <a:t>1321</a:t>
                    </a:r>
                  </a:p>
                  <a:p>
                    <a:pPr algn="ctr" rtl="0">
                      <a:defRPr lang="en-US" sz="2000" b="1" i="0" u="none" strike="noStrike" kern="1200" baseline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rPr>
                      <a:t>23,7%</a:t>
                    </a: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  </a:t>
                    </a:r>
                    <a:endParaRPr lang="en-US" sz="2000" b="1" i="0" u="none" strike="noStrike" kern="1200" baseline="0" dirty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065-4A8D-BBA3-AC80693CB052}"/>
                </c:ext>
              </c:extLst>
            </c:dLbl>
            <c:dLbl>
              <c:idx val="1"/>
              <c:layout>
                <c:manualLayout>
                  <c:x val="3.8626302810181826E-2"/>
                  <c:y val="-6.815642988536874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dirty="0">
                        <a:latin typeface="+mn-lt"/>
                        <a:cs typeface="Times New Roman" panose="02020603050405020304" pitchFamily="18" charset="0"/>
                      </a:rPr>
                      <a:t>1792</a:t>
                    </a:r>
                  </a:p>
                  <a:p>
                    <a:r>
                      <a:rPr lang="en-US" dirty="0">
                        <a:latin typeface="+mn-lt"/>
                        <a:cs typeface="Times New Roman" panose="02020603050405020304" pitchFamily="18" charset="0"/>
                      </a:rPr>
                      <a:t>28,1%   </a:t>
                    </a:r>
                    <a:endParaRPr lang="en-US" dirty="0">
                      <a:latin typeface="+mn-lt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065-4A8D-BBA3-AC80693CB0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2000" b="1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9 мес. 2022</c:v>
                </c:pt>
                <c:pt idx="1">
                  <c:v>9 мес. 2023</c:v>
                </c:pt>
              </c:strCache>
            </c:strRef>
          </c:cat>
          <c:val>
            <c:numRef>
              <c:f>Лист1!$C$2:$C$3</c:f>
              <c:numCache>
                <c:formatCode>_-* #\ ##0_р_._-;\-* #\ ##0_р_._-;_-* "-"??_р_._-;_-@_-</c:formatCode>
                <c:ptCount val="2"/>
                <c:pt idx="0">
                  <c:v>1321</c:v>
                </c:pt>
                <c:pt idx="1">
                  <c:v>1792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65-4A8D-BBA3-AC80693CB0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364544"/>
        <c:axId val="128366080"/>
        <c:axId val="0"/>
      </c:bar3DChart>
      <c:catAx>
        <c:axId val="1283645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8366080"/>
        <c:crosses val="autoZero"/>
        <c:auto val="1"/>
        <c:lblAlgn val="ctr"/>
        <c:lblOffset val="100"/>
        <c:noMultiLvlLbl val="0"/>
      </c:catAx>
      <c:valAx>
        <c:axId val="128366080"/>
        <c:scaling>
          <c:orientation val="minMax"/>
        </c:scaling>
        <c:delete val="1"/>
        <c:axPos val="l"/>
        <c:majorGridlines/>
        <c:numFmt formatCode="0_ ;\-0\ " sourceLinked="1"/>
        <c:majorTickMark val="out"/>
        <c:minorTickMark val="none"/>
        <c:tickLblPos val="nextTo"/>
        <c:crossAx val="1283645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2000" b="1"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094290489265E-2"/>
          <c:y val="0.27973090070814549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9E1-40C1-B986-FA8FF38887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8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  <c:pt idx="3">
                  <c:v>2022 г.</c:v>
                </c:pt>
                <c:pt idx="4">
                  <c:v>9 месяцев 2023 г.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2172</c:v>
                </c:pt>
                <c:pt idx="1">
                  <c:v>3373</c:v>
                </c:pt>
                <c:pt idx="2">
                  <c:v>3624</c:v>
                </c:pt>
                <c:pt idx="3">
                  <c:v>4084</c:v>
                </c:pt>
                <c:pt idx="4">
                  <c:v>3948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E1-40C1-B986-FA8FF38887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085999497799314E-2"/>
          <c:y val="9.8136094930389425E-2"/>
          <c:w val="0.42225420916098461"/>
          <c:h val="0.9018639050696105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69-49FE-AD8A-4D206632CD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69-49FE-AD8A-4D206632CD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69-49FE-AD8A-4D206632CDA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69-49FE-AD8A-4D206632CDA7}"/>
              </c:ext>
            </c:extLst>
          </c:dPt>
          <c:dLbls>
            <c:dLbl>
              <c:idx val="0"/>
              <c:layout>
                <c:manualLayout>
                  <c:x val="-0.15753423772526354"/>
                  <c:y val="0.10981896337448339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2097</a:t>
                    </a:r>
                  </a:p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 (34,02%)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B69-49FE-AD8A-4D206632CDA7}"/>
                </c:ext>
              </c:extLst>
            </c:dLbl>
            <c:dLbl>
              <c:idx val="1"/>
              <c:layout>
                <c:manualLayout>
                  <c:x val="9.9552886340270666E-2"/>
                  <c:y val="-0.16823330559495348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1817 (29,48%)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B69-49FE-AD8A-4D206632CDA7}"/>
                </c:ext>
              </c:extLst>
            </c:dLbl>
            <c:dLbl>
              <c:idx val="2"/>
              <c:layout>
                <c:manualLayout>
                  <c:x val="0.11596270276998563"/>
                  <c:y val="0.13552127395149016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1065</a:t>
                    </a:r>
                  </a:p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(17,28%)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B69-49FE-AD8A-4D206632CDA7}"/>
                </c:ext>
              </c:extLst>
            </c:dLbl>
            <c:dLbl>
              <c:idx val="3"/>
              <c:layout>
                <c:manualLayout>
                  <c:x val="5.3882170626773154E-2"/>
                  <c:y val="0.19860857956741743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491</a:t>
                    </a:r>
                  </a:p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(7,97%)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B69-49FE-AD8A-4D206632CD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750" b="1" i="0" baseline="0">
                    <a:latin typeface="Century Gothic" panose="020B0502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Потребление родителями алокогольных напитков</c:v>
                </c:pt>
                <c:pt idx="1">
                  <c:v>Привлечение родителей</c:v>
                </c:pt>
                <c:pt idx="2">
                  <c:v>Несоответствие жилых помещений правилам ПБ</c:v>
                </c:pt>
                <c:pt idx="3">
                  <c:v>Систематическое невыполнение родителями рекомендаций медицинских работников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2097</c:v>
                </c:pt>
                <c:pt idx="1">
                  <c:v>1817</c:v>
                </c:pt>
                <c:pt idx="2">
                  <c:v>1065</c:v>
                </c:pt>
                <c:pt idx="3">
                  <c:v>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76-4B15-A298-31E926E45F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942836555213431"/>
          <c:y val="0.10205780481738204"/>
          <c:w val="0.3872840720119598"/>
          <c:h val="0.887345070041516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85000"/>
            </a:lnSpc>
            <a:defRPr sz="121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79877F-E8AF-49EC-8615-C23DE2AAF04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2D8F51-9BD5-4FE0-AF57-DE95EF2BF9FE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/>
            <a:t>На заседаниях координационного совета облисполкома</a:t>
          </a:r>
        </a:p>
      </dgm:t>
    </dgm:pt>
    <dgm:pt modelId="{00AF7236-640F-4BFD-ABA2-D9D6FC6AAA28}" type="parTrans" cxnId="{E51A8D5F-83B1-4A36-9A96-711338EE3370}">
      <dgm:prSet/>
      <dgm:spPr/>
      <dgm:t>
        <a:bodyPr/>
        <a:lstStyle/>
        <a:p>
          <a:endParaRPr lang="ru-RU"/>
        </a:p>
      </dgm:t>
    </dgm:pt>
    <dgm:pt modelId="{C627F89D-DB22-40EC-B225-CE8ED25ED166}" type="sibTrans" cxnId="{E51A8D5F-83B1-4A36-9A96-711338EE3370}">
      <dgm:prSet/>
      <dgm:spPr/>
      <dgm:t>
        <a:bodyPr/>
        <a:lstStyle/>
        <a:p>
          <a:endParaRPr lang="ru-RU"/>
        </a:p>
      </dgm:t>
    </dgm:pt>
    <dgm:pt modelId="{DF8B7D33-480F-4A61-B9FD-A923D63D5DD0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2000" dirty="0"/>
            <a:t>23.02.2023</a:t>
          </a:r>
        </a:p>
        <a:p>
          <a:pPr algn="ctr"/>
          <a:r>
            <a:rPr lang="ru-RU" sz="2000" dirty="0"/>
            <a:t>30.06.2023</a:t>
          </a:r>
        </a:p>
        <a:p>
          <a:pPr algn="ctr"/>
          <a:r>
            <a:rPr lang="ru-RU" sz="2000" dirty="0"/>
            <a:t>28.07.2023</a:t>
          </a:r>
        </a:p>
        <a:p>
          <a:pPr algn="ctr"/>
          <a:r>
            <a:rPr lang="ru-RU" sz="2000" dirty="0"/>
            <a:t>12.12.2023</a:t>
          </a:r>
          <a:endParaRPr lang="ru-RU" sz="1600" dirty="0"/>
        </a:p>
      </dgm:t>
    </dgm:pt>
    <dgm:pt modelId="{1A6F132E-03FC-4547-8240-B14DCEFD2A5D}" type="parTrans" cxnId="{7CB34B3E-AB99-42CD-BE82-4528B77C407D}">
      <dgm:prSet/>
      <dgm:spPr/>
      <dgm:t>
        <a:bodyPr/>
        <a:lstStyle/>
        <a:p>
          <a:endParaRPr lang="ru-RU"/>
        </a:p>
      </dgm:t>
    </dgm:pt>
    <dgm:pt modelId="{3F1E1EE4-4A4D-45FC-8269-8A01FDD84E4B}" type="sibTrans" cxnId="{7CB34B3E-AB99-42CD-BE82-4528B77C407D}">
      <dgm:prSet/>
      <dgm:spPr/>
      <dgm:t>
        <a:bodyPr/>
        <a:lstStyle/>
        <a:p>
          <a:endParaRPr lang="ru-RU"/>
        </a:p>
      </dgm:t>
    </dgm:pt>
    <dgm:pt modelId="{B300989D-8A57-43C1-8333-029DC63D758C}" type="pres">
      <dgm:prSet presAssocID="{F379877F-E8AF-49EC-8615-C23DE2AAF04A}" presName="theList" presStyleCnt="0">
        <dgm:presLayoutVars>
          <dgm:dir/>
          <dgm:animLvl val="lvl"/>
          <dgm:resizeHandles val="exact"/>
        </dgm:presLayoutVars>
      </dgm:prSet>
      <dgm:spPr/>
    </dgm:pt>
    <dgm:pt modelId="{E4507055-09FA-48B2-AE5B-75026E5A1FA9}" type="pres">
      <dgm:prSet presAssocID="{402D8F51-9BD5-4FE0-AF57-DE95EF2BF9FE}" presName="compNode" presStyleCnt="0"/>
      <dgm:spPr/>
    </dgm:pt>
    <dgm:pt modelId="{20418FB3-1AB3-4CF9-A1AE-C48DF2DC6FAD}" type="pres">
      <dgm:prSet presAssocID="{402D8F51-9BD5-4FE0-AF57-DE95EF2BF9FE}" presName="aNode" presStyleLbl="bgShp" presStyleIdx="0" presStyleCnt="1" custLinFactNeighborX="96927" custLinFactNeighborY="358"/>
      <dgm:spPr/>
    </dgm:pt>
    <dgm:pt modelId="{D286415B-1F11-4BE7-969A-D3ED144DFFD3}" type="pres">
      <dgm:prSet presAssocID="{402D8F51-9BD5-4FE0-AF57-DE95EF2BF9FE}" presName="textNode" presStyleLbl="bgShp" presStyleIdx="0" presStyleCnt="1"/>
      <dgm:spPr/>
    </dgm:pt>
    <dgm:pt modelId="{183BC7D5-7162-40C6-A9AD-239FA30DF7A9}" type="pres">
      <dgm:prSet presAssocID="{402D8F51-9BD5-4FE0-AF57-DE95EF2BF9FE}" presName="compChildNode" presStyleCnt="0"/>
      <dgm:spPr/>
    </dgm:pt>
    <dgm:pt modelId="{58260860-F686-4D26-8D47-D5D3CC1AA824}" type="pres">
      <dgm:prSet presAssocID="{402D8F51-9BD5-4FE0-AF57-DE95EF2BF9FE}" presName="theInnerList" presStyleCnt="0"/>
      <dgm:spPr/>
    </dgm:pt>
    <dgm:pt modelId="{67445DDF-C948-4F39-832C-66EEF069CEB2}" type="pres">
      <dgm:prSet presAssocID="{DF8B7D33-480F-4A61-B9FD-A923D63D5DD0}" presName="childNode" presStyleLbl="node1" presStyleIdx="0" presStyleCnt="1" custScaleX="124431" custLinFactNeighborX="-288" custLinFactNeighborY="-5635">
        <dgm:presLayoutVars>
          <dgm:bulletEnabled val="1"/>
        </dgm:presLayoutVars>
      </dgm:prSet>
      <dgm:spPr/>
    </dgm:pt>
  </dgm:ptLst>
  <dgm:cxnLst>
    <dgm:cxn modelId="{7CB34B3E-AB99-42CD-BE82-4528B77C407D}" srcId="{402D8F51-9BD5-4FE0-AF57-DE95EF2BF9FE}" destId="{DF8B7D33-480F-4A61-B9FD-A923D63D5DD0}" srcOrd="0" destOrd="0" parTransId="{1A6F132E-03FC-4547-8240-B14DCEFD2A5D}" sibTransId="{3F1E1EE4-4A4D-45FC-8269-8A01FDD84E4B}"/>
    <dgm:cxn modelId="{E51A8D5F-83B1-4A36-9A96-711338EE3370}" srcId="{F379877F-E8AF-49EC-8615-C23DE2AAF04A}" destId="{402D8F51-9BD5-4FE0-AF57-DE95EF2BF9FE}" srcOrd="0" destOrd="0" parTransId="{00AF7236-640F-4BFD-ABA2-D9D6FC6AAA28}" sibTransId="{C627F89D-DB22-40EC-B225-CE8ED25ED166}"/>
    <dgm:cxn modelId="{44F37342-9D1F-4347-AB20-0212E8239E44}" type="presOf" srcId="{402D8F51-9BD5-4FE0-AF57-DE95EF2BF9FE}" destId="{20418FB3-1AB3-4CF9-A1AE-C48DF2DC6FAD}" srcOrd="0" destOrd="0" presId="urn:microsoft.com/office/officeart/2005/8/layout/lProcess2"/>
    <dgm:cxn modelId="{E5D4E75A-D2D9-44BF-A69B-2DAEBC51D96B}" type="presOf" srcId="{402D8F51-9BD5-4FE0-AF57-DE95EF2BF9FE}" destId="{D286415B-1F11-4BE7-969A-D3ED144DFFD3}" srcOrd="1" destOrd="0" presId="urn:microsoft.com/office/officeart/2005/8/layout/lProcess2"/>
    <dgm:cxn modelId="{380175F3-E976-4C01-9C3D-24C15AEEE79A}" type="presOf" srcId="{F379877F-E8AF-49EC-8615-C23DE2AAF04A}" destId="{B300989D-8A57-43C1-8333-029DC63D758C}" srcOrd="0" destOrd="0" presId="urn:microsoft.com/office/officeart/2005/8/layout/lProcess2"/>
    <dgm:cxn modelId="{756BB2FA-1A29-45DF-8BCD-2ECAA2CAC557}" type="presOf" srcId="{DF8B7D33-480F-4A61-B9FD-A923D63D5DD0}" destId="{67445DDF-C948-4F39-832C-66EEF069CEB2}" srcOrd="0" destOrd="0" presId="urn:microsoft.com/office/officeart/2005/8/layout/lProcess2"/>
    <dgm:cxn modelId="{C2235B92-2036-4AA7-BEB2-CEE9B33CBB8B}" type="presParOf" srcId="{B300989D-8A57-43C1-8333-029DC63D758C}" destId="{E4507055-09FA-48B2-AE5B-75026E5A1FA9}" srcOrd="0" destOrd="0" presId="urn:microsoft.com/office/officeart/2005/8/layout/lProcess2"/>
    <dgm:cxn modelId="{DA4E641C-BB05-436C-845A-3B092796C24C}" type="presParOf" srcId="{E4507055-09FA-48B2-AE5B-75026E5A1FA9}" destId="{20418FB3-1AB3-4CF9-A1AE-C48DF2DC6FAD}" srcOrd="0" destOrd="0" presId="urn:microsoft.com/office/officeart/2005/8/layout/lProcess2"/>
    <dgm:cxn modelId="{2ACD5612-708A-46ED-805E-4ECF0E227283}" type="presParOf" srcId="{E4507055-09FA-48B2-AE5B-75026E5A1FA9}" destId="{D286415B-1F11-4BE7-969A-D3ED144DFFD3}" srcOrd="1" destOrd="0" presId="urn:microsoft.com/office/officeart/2005/8/layout/lProcess2"/>
    <dgm:cxn modelId="{8EF54E10-7363-46A6-B277-8DAAFBBCFEA2}" type="presParOf" srcId="{E4507055-09FA-48B2-AE5B-75026E5A1FA9}" destId="{183BC7D5-7162-40C6-A9AD-239FA30DF7A9}" srcOrd="2" destOrd="0" presId="urn:microsoft.com/office/officeart/2005/8/layout/lProcess2"/>
    <dgm:cxn modelId="{DD47B71E-7516-4D62-806C-8C717F1D9890}" type="presParOf" srcId="{183BC7D5-7162-40C6-A9AD-239FA30DF7A9}" destId="{58260860-F686-4D26-8D47-D5D3CC1AA824}" srcOrd="0" destOrd="0" presId="urn:microsoft.com/office/officeart/2005/8/layout/lProcess2"/>
    <dgm:cxn modelId="{C0D2E4F0-9047-4860-853B-8C2A64C6D7ED}" type="presParOf" srcId="{58260860-F686-4D26-8D47-D5D3CC1AA824}" destId="{67445DDF-C948-4F39-832C-66EEF069CEB2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79877F-E8AF-49EC-8615-C23DE2AAF04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2D8F51-9BD5-4FE0-AF57-DE95EF2BF9FE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/>
            <a:t>На заседаниях облисполкома</a:t>
          </a:r>
        </a:p>
      </dgm:t>
    </dgm:pt>
    <dgm:pt modelId="{00AF7236-640F-4BFD-ABA2-D9D6FC6AAA28}" type="parTrans" cxnId="{E51A8D5F-83B1-4A36-9A96-711338EE3370}">
      <dgm:prSet/>
      <dgm:spPr/>
      <dgm:t>
        <a:bodyPr/>
        <a:lstStyle/>
        <a:p>
          <a:endParaRPr lang="ru-RU"/>
        </a:p>
      </dgm:t>
    </dgm:pt>
    <dgm:pt modelId="{C627F89D-DB22-40EC-B225-CE8ED25ED166}" type="sibTrans" cxnId="{E51A8D5F-83B1-4A36-9A96-711338EE3370}">
      <dgm:prSet/>
      <dgm:spPr/>
      <dgm:t>
        <a:bodyPr/>
        <a:lstStyle/>
        <a:p>
          <a:endParaRPr lang="ru-RU"/>
        </a:p>
      </dgm:t>
    </dgm:pt>
    <dgm:pt modelId="{DF8B7D33-480F-4A61-B9FD-A923D63D5DD0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2000" dirty="0"/>
            <a:t>Октябрь 2021</a:t>
          </a:r>
        </a:p>
        <a:p>
          <a:pPr algn="ctr"/>
          <a:r>
            <a:rPr lang="ru-RU" sz="2000" dirty="0"/>
            <a:t>Ноябрь 2021</a:t>
          </a:r>
        </a:p>
        <a:p>
          <a:pPr algn="ctr"/>
          <a:r>
            <a:rPr lang="ru-RU" sz="2000" dirty="0"/>
            <a:t>Сентябрь 2022</a:t>
          </a:r>
        </a:p>
        <a:p>
          <a:pPr algn="ctr"/>
          <a:r>
            <a:rPr lang="ru-RU" sz="2000" dirty="0"/>
            <a:t>Март 2023</a:t>
          </a:r>
        </a:p>
      </dgm:t>
    </dgm:pt>
    <dgm:pt modelId="{1A6F132E-03FC-4547-8240-B14DCEFD2A5D}" type="parTrans" cxnId="{7CB34B3E-AB99-42CD-BE82-4528B77C407D}">
      <dgm:prSet/>
      <dgm:spPr/>
      <dgm:t>
        <a:bodyPr/>
        <a:lstStyle/>
        <a:p>
          <a:endParaRPr lang="ru-RU"/>
        </a:p>
      </dgm:t>
    </dgm:pt>
    <dgm:pt modelId="{3F1E1EE4-4A4D-45FC-8269-8A01FDD84E4B}" type="sibTrans" cxnId="{7CB34B3E-AB99-42CD-BE82-4528B77C407D}">
      <dgm:prSet/>
      <dgm:spPr/>
      <dgm:t>
        <a:bodyPr/>
        <a:lstStyle/>
        <a:p>
          <a:endParaRPr lang="ru-RU"/>
        </a:p>
      </dgm:t>
    </dgm:pt>
    <dgm:pt modelId="{B300989D-8A57-43C1-8333-029DC63D758C}" type="pres">
      <dgm:prSet presAssocID="{F379877F-E8AF-49EC-8615-C23DE2AAF04A}" presName="theList" presStyleCnt="0">
        <dgm:presLayoutVars>
          <dgm:dir/>
          <dgm:animLvl val="lvl"/>
          <dgm:resizeHandles val="exact"/>
        </dgm:presLayoutVars>
      </dgm:prSet>
      <dgm:spPr/>
    </dgm:pt>
    <dgm:pt modelId="{E4507055-09FA-48B2-AE5B-75026E5A1FA9}" type="pres">
      <dgm:prSet presAssocID="{402D8F51-9BD5-4FE0-AF57-DE95EF2BF9FE}" presName="compNode" presStyleCnt="0"/>
      <dgm:spPr/>
    </dgm:pt>
    <dgm:pt modelId="{20418FB3-1AB3-4CF9-A1AE-C48DF2DC6FAD}" type="pres">
      <dgm:prSet presAssocID="{402D8F51-9BD5-4FE0-AF57-DE95EF2BF9FE}" presName="aNode" presStyleLbl="bgShp" presStyleIdx="0" presStyleCnt="1" custLinFactNeighborX="96927" custLinFactNeighborY="358"/>
      <dgm:spPr/>
    </dgm:pt>
    <dgm:pt modelId="{D286415B-1F11-4BE7-969A-D3ED144DFFD3}" type="pres">
      <dgm:prSet presAssocID="{402D8F51-9BD5-4FE0-AF57-DE95EF2BF9FE}" presName="textNode" presStyleLbl="bgShp" presStyleIdx="0" presStyleCnt="1"/>
      <dgm:spPr/>
    </dgm:pt>
    <dgm:pt modelId="{183BC7D5-7162-40C6-A9AD-239FA30DF7A9}" type="pres">
      <dgm:prSet presAssocID="{402D8F51-9BD5-4FE0-AF57-DE95EF2BF9FE}" presName="compChildNode" presStyleCnt="0"/>
      <dgm:spPr/>
    </dgm:pt>
    <dgm:pt modelId="{58260860-F686-4D26-8D47-D5D3CC1AA824}" type="pres">
      <dgm:prSet presAssocID="{402D8F51-9BD5-4FE0-AF57-DE95EF2BF9FE}" presName="theInnerList" presStyleCnt="0"/>
      <dgm:spPr/>
    </dgm:pt>
    <dgm:pt modelId="{67445DDF-C948-4F39-832C-66EEF069CEB2}" type="pres">
      <dgm:prSet presAssocID="{DF8B7D33-480F-4A61-B9FD-A923D63D5DD0}" presName="childNode" presStyleLbl="node1" presStyleIdx="0" presStyleCnt="1" custScaleX="124431" custLinFactNeighborX="-288" custLinFactNeighborY="-5635">
        <dgm:presLayoutVars>
          <dgm:bulletEnabled val="1"/>
        </dgm:presLayoutVars>
      </dgm:prSet>
      <dgm:spPr/>
    </dgm:pt>
  </dgm:ptLst>
  <dgm:cxnLst>
    <dgm:cxn modelId="{7CB34B3E-AB99-42CD-BE82-4528B77C407D}" srcId="{402D8F51-9BD5-4FE0-AF57-DE95EF2BF9FE}" destId="{DF8B7D33-480F-4A61-B9FD-A923D63D5DD0}" srcOrd="0" destOrd="0" parTransId="{1A6F132E-03FC-4547-8240-B14DCEFD2A5D}" sibTransId="{3F1E1EE4-4A4D-45FC-8269-8A01FDD84E4B}"/>
    <dgm:cxn modelId="{E51A8D5F-83B1-4A36-9A96-711338EE3370}" srcId="{F379877F-E8AF-49EC-8615-C23DE2AAF04A}" destId="{402D8F51-9BD5-4FE0-AF57-DE95EF2BF9FE}" srcOrd="0" destOrd="0" parTransId="{00AF7236-640F-4BFD-ABA2-D9D6FC6AAA28}" sibTransId="{C627F89D-DB22-40EC-B225-CE8ED25ED166}"/>
    <dgm:cxn modelId="{44F37342-9D1F-4347-AB20-0212E8239E44}" type="presOf" srcId="{402D8F51-9BD5-4FE0-AF57-DE95EF2BF9FE}" destId="{20418FB3-1AB3-4CF9-A1AE-C48DF2DC6FAD}" srcOrd="0" destOrd="0" presId="urn:microsoft.com/office/officeart/2005/8/layout/lProcess2"/>
    <dgm:cxn modelId="{E5D4E75A-D2D9-44BF-A69B-2DAEBC51D96B}" type="presOf" srcId="{402D8F51-9BD5-4FE0-AF57-DE95EF2BF9FE}" destId="{D286415B-1F11-4BE7-969A-D3ED144DFFD3}" srcOrd="1" destOrd="0" presId="urn:microsoft.com/office/officeart/2005/8/layout/lProcess2"/>
    <dgm:cxn modelId="{380175F3-E976-4C01-9C3D-24C15AEEE79A}" type="presOf" srcId="{F379877F-E8AF-49EC-8615-C23DE2AAF04A}" destId="{B300989D-8A57-43C1-8333-029DC63D758C}" srcOrd="0" destOrd="0" presId="urn:microsoft.com/office/officeart/2005/8/layout/lProcess2"/>
    <dgm:cxn modelId="{756BB2FA-1A29-45DF-8BCD-2ECAA2CAC557}" type="presOf" srcId="{DF8B7D33-480F-4A61-B9FD-A923D63D5DD0}" destId="{67445DDF-C948-4F39-832C-66EEF069CEB2}" srcOrd="0" destOrd="0" presId="urn:microsoft.com/office/officeart/2005/8/layout/lProcess2"/>
    <dgm:cxn modelId="{C2235B92-2036-4AA7-BEB2-CEE9B33CBB8B}" type="presParOf" srcId="{B300989D-8A57-43C1-8333-029DC63D758C}" destId="{E4507055-09FA-48B2-AE5B-75026E5A1FA9}" srcOrd="0" destOrd="0" presId="urn:microsoft.com/office/officeart/2005/8/layout/lProcess2"/>
    <dgm:cxn modelId="{DA4E641C-BB05-436C-845A-3B092796C24C}" type="presParOf" srcId="{E4507055-09FA-48B2-AE5B-75026E5A1FA9}" destId="{20418FB3-1AB3-4CF9-A1AE-C48DF2DC6FAD}" srcOrd="0" destOrd="0" presId="urn:microsoft.com/office/officeart/2005/8/layout/lProcess2"/>
    <dgm:cxn modelId="{2ACD5612-708A-46ED-805E-4ECF0E227283}" type="presParOf" srcId="{E4507055-09FA-48B2-AE5B-75026E5A1FA9}" destId="{D286415B-1F11-4BE7-969A-D3ED144DFFD3}" srcOrd="1" destOrd="0" presId="urn:microsoft.com/office/officeart/2005/8/layout/lProcess2"/>
    <dgm:cxn modelId="{8EF54E10-7363-46A6-B277-8DAAFBBCFEA2}" type="presParOf" srcId="{E4507055-09FA-48B2-AE5B-75026E5A1FA9}" destId="{183BC7D5-7162-40C6-A9AD-239FA30DF7A9}" srcOrd="2" destOrd="0" presId="urn:microsoft.com/office/officeart/2005/8/layout/lProcess2"/>
    <dgm:cxn modelId="{DD47B71E-7516-4D62-806C-8C717F1D9890}" type="presParOf" srcId="{183BC7D5-7162-40C6-A9AD-239FA30DF7A9}" destId="{58260860-F686-4D26-8D47-D5D3CC1AA824}" srcOrd="0" destOrd="0" presId="urn:microsoft.com/office/officeart/2005/8/layout/lProcess2"/>
    <dgm:cxn modelId="{C0D2E4F0-9047-4860-853B-8C2A64C6D7ED}" type="presParOf" srcId="{58260860-F686-4D26-8D47-D5D3CC1AA824}" destId="{67445DDF-C948-4F39-832C-66EEF069CEB2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79877F-E8AF-49EC-8615-C23DE2AAF04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622693-CD5A-4FF4-A0B4-DAA0DEAA6B6C}">
      <dgm:prSet phldrT="[Текст]"/>
      <dgm:spPr>
        <a:solidFill>
          <a:srgbClr val="92D050"/>
        </a:solidFill>
      </dgm:spPr>
      <dgm:t>
        <a:bodyPr/>
        <a:lstStyle/>
        <a:p>
          <a:endParaRPr lang="ru-RU" dirty="0"/>
        </a:p>
      </dgm:t>
    </dgm:pt>
    <dgm:pt modelId="{E93411E1-9F87-4CB8-83FA-F0FD04999FAA}" type="parTrans" cxnId="{C4F592E0-9913-4DE5-8F95-A0AA3F6FA3F7}">
      <dgm:prSet/>
      <dgm:spPr/>
      <dgm:t>
        <a:bodyPr/>
        <a:lstStyle/>
        <a:p>
          <a:endParaRPr lang="ru-RU"/>
        </a:p>
      </dgm:t>
    </dgm:pt>
    <dgm:pt modelId="{B7703BB0-22BF-4333-9B23-FB6BCB9F7B81}" type="sibTrans" cxnId="{C4F592E0-9913-4DE5-8F95-A0AA3F6FA3F7}">
      <dgm:prSet/>
      <dgm:spPr/>
      <dgm:t>
        <a:bodyPr/>
        <a:lstStyle/>
        <a:p>
          <a:endParaRPr lang="ru-RU"/>
        </a:p>
      </dgm:t>
    </dgm:pt>
    <dgm:pt modelId="{DF8B7D33-480F-4A61-B9FD-A923D63D5DD0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1400" b="0" dirty="0"/>
            <a:t>Функционирование Линии доверия «Мы вместе в ответе за наших детей» </a:t>
          </a:r>
        </a:p>
        <a:p>
          <a:pPr algn="ctr"/>
          <a:endParaRPr lang="ru-RU" sz="1600" dirty="0"/>
        </a:p>
      </dgm:t>
    </dgm:pt>
    <dgm:pt modelId="{1A6F132E-03FC-4547-8240-B14DCEFD2A5D}" type="parTrans" cxnId="{7CB34B3E-AB99-42CD-BE82-4528B77C407D}">
      <dgm:prSet/>
      <dgm:spPr/>
      <dgm:t>
        <a:bodyPr/>
        <a:lstStyle/>
        <a:p>
          <a:endParaRPr lang="ru-RU"/>
        </a:p>
      </dgm:t>
    </dgm:pt>
    <dgm:pt modelId="{3F1E1EE4-4A4D-45FC-8269-8A01FDD84E4B}" type="sibTrans" cxnId="{7CB34B3E-AB99-42CD-BE82-4528B77C407D}">
      <dgm:prSet/>
      <dgm:spPr/>
      <dgm:t>
        <a:bodyPr/>
        <a:lstStyle/>
        <a:p>
          <a:endParaRPr lang="ru-RU"/>
        </a:p>
      </dgm:t>
    </dgm:pt>
    <dgm:pt modelId="{85A07210-406C-441E-9555-FE3FD1EB69B0}">
      <dgm:prSet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1400" b="0" dirty="0"/>
            <a:t>Еженедельный мониторинг условий проживания и воспитания детей, находящимися в СОП</a:t>
          </a:r>
        </a:p>
        <a:p>
          <a:pPr algn="l"/>
          <a:endParaRPr lang="ru-RU" sz="1300" dirty="0"/>
        </a:p>
      </dgm:t>
    </dgm:pt>
    <dgm:pt modelId="{69443EAB-109B-41B0-8CCA-BEA271053ABD}" type="parTrans" cxnId="{5BF3B481-B7CC-47DF-A785-83A839632FBF}">
      <dgm:prSet/>
      <dgm:spPr/>
      <dgm:t>
        <a:bodyPr/>
        <a:lstStyle/>
        <a:p>
          <a:endParaRPr lang="ru-RU"/>
        </a:p>
      </dgm:t>
    </dgm:pt>
    <dgm:pt modelId="{D9C2ABC1-D08F-4050-B20B-4CB451B4A890}" type="sibTrans" cxnId="{5BF3B481-B7CC-47DF-A785-83A839632FBF}">
      <dgm:prSet/>
      <dgm:spPr/>
      <dgm:t>
        <a:bodyPr/>
        <a:lstStyle/>
        <a:p>
          <a:endParaRPr lang="ru-RU"/>
        </a:p>
      </dgm:t>
    </dgm:pt>
    <dgm:pt modelId="{B51AAAB0-4DC9-4D37-BA42-0767F3647E03}">
      <dgm:prSet phldrT="[Текст]"/>
      <dgm:spPr>
        <a:solidFill>
          <a:srgbClr val="92D050"/>
        </a:solidFill>
      </dgm:spPr>
      <dgm:t>
        <a:bodyPr/>
        <a:lstStyle/>
        <a:p>
          <a:endParaRPr lang="ru-RU" dirty="0"/>
        </a:p>
      </dgm:t>
    </dgm:pt>
    <dgm:pt modelId="{8A939491-D2A5-48DE-AB0D-11E8CD3F2B75}" type="sibTrans" cxnId="{69AF3122-CEBB-48A8-BE6D-B56B5C3846DE}">
      <dgm:prSet/>
      <dgm:spPr/>
      <dgm:t>
        <a:bodyPr/>
        <a:lstStyle/>
        <a:p>
          <a:endParaRPr lang="ru-RU"/>
        </a:p>
      </dgm:t>
    </dgm:pt>
    <dgm:pt modelId="{D693919B-BECB-4831-85B0-3698A72B58E9}" type="parTrans" cxnId="{69AF3122-CEBB-48A8-BE6D-B56B5C3846DE}">
      <dgm:prSet/>
      <dgm:spPr/>
      <dgm:t>
        <a:bodyPr/>
        <a:lstStyle/>
        <a:p>
          <a:endParaRPr lang="ru-RU"/>
        </a:p>
      </dgm:t>
    </dgm:pt>
    <dgm:pt modelId="{D70E2FEB-019A-4A68-A565-31F03170D6F3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1400" b="0" dirty="0"/>
            <a:t>Контроль за проведением и организацией работы координационных советов райгорисполкомов по реализации требований Декрета №18</a:t>
          </a:r>
        </a:p>
      </dgm:t>
    </dgm:pt>
    <dgm:pt modelId="{37B1773B-111C-4033-9394-D0D90A67302E}" type="sibTrans" cxnId="{1BA1D4DD-D7CB-452E-BDCE-3814DC601F95}">
      <dgm:prSet/>
      <dgm:spPr/>
      <dgm:t>
        <a:bodyPr/>
        <a:lstStyle/>
        <a:p>
          <a:endParaRPr lang="ru-RU"/>
        </a:p>
      </dgm:t>
    </dgm:pt>
    <dgm:pt modelId="{88118C0B-751E-42A7-B3E6-25F96976A30C}" type="parTrans" cxnId="{1BA1D4DD-D7CB-452E-BDCE-3814DC601F95}">
      <dgm:prSet/>
      <dgm:spPr/>
      <dgm:t>
        <a:bodyPr/>
        <a:lstStyle/>
        <a:p>
          <a:endParaRPr lang="ru-RU"/>
        </a:p>
      </dgm:t>
    </dgm:pt>
    <dgm:pt modelId="{3C1F6000-F72D-4416-A63F-D4BD2A35AF77}">
      <dgm:prSet phldrT="[Текст]"/>
      <dgm:spPr>
        <a:solidFill>
          <a:srgbClr val="92D050"/>
        </a:solidFill>
      </dgm:spPr>
      <dgm:t>
        <a:bodyPr/>
        <a:lstStyle/>
        <a:p>
          <a:endParaRPr lang="ru-RU" dirty="0"/>
        </a:p>
      </dgm:t>
    </dgm:pt>
    <dgm:pt modelId="{965485F8-ECA0-4B68-B2E0-FA71F4489AE7}" type="parTrans" cxnId="{FF40D593-CC6E-4FC4-95CB-AC976333FD7F}">
      <dgm:prSet/>
      <dgm:spPr/>
      <dgm:t>
        <a:bodyPr/>
        <a:lstStyle/>
        <a:p>
          <a:endParaRPr lang="ru-RU"/>
        </a:p>
      </dgm:t>
    </dgm:pt>
    <dgm:pt modelId="{DA5BBD7E-B8D0-456B-8F04-F81D0037D9C0}" type="sibTrans" cxnId="{FF40D593-CC6E-4FC4-95CB-AC976333FD7F}">
      <dgm:prSet/>
      <dgm:spPr/>
      <dgm:t>
        <a:bodyPr/>
        <a:lstStyle/>
        <a:p>
          <a:endParaRPr lang="ru-RU"/>
        </a:p>
      </dgm:t>
    </dgm:pt>
    <dgm:pt modelId="{402D8F51-9BD5-4FE0-AF57-DE95EF2BF9FE}">
      <dgm:prSet phldrT="[Текст]"/>
      <dgm:spPr>
        <a:solidFill>
          <a:srgbClr val="92D050"/>
        </a:solidFill>
      </dgm:spPr>
      <dgm:t>
        <a:bodyPr/>
        <a:lstStyle/>
        <a:p>
          <a:endParaRPr lang="ru-RU" dirty="0"/>
        </a:p>
      </dgm:t>
    </dgm:pt>
    <dgm:pt modelId="{C627F89D-DB22-40EC-B225-CE8ED25ED166}" type="sibTrans" cxnId="{E51A8D5F-83B1-4A36-9A96-711338EE3370}">
      <dgm:prSet/>
      <dgm:spPr/>
      <dgm:t>
        <a:bodyPr/>
        <a:lstStyle/>
        <a:p>
          <a:endParaRPr lang="ru-RU"/>
        </a:p>
      </dgm:t>
    </dgm:pt>
    <dgm:pt modelId="{00AF7236-640F-4BFD-ABA2-D9D6FC6AAA28}" type="parTrans" cxnId="{E51A8D5F-83B1-4A36-9A96-711338EE3370}">
      <dgm:prSet/>
      <dgm:spPr/>
      <dgm:t>
        <a:bodyPr/>
        <a:lstStyle/>
        <a:p>
          <a:endParaRPr lang="ru-RU"/>
        </a:p>
      </dgm:t>
    </dgm:pt>
    <dgm:pt modelId="{B300989D-8A57-43C1-8333-029DC63D758C}" type="pres">
      <dgm:prSet presAssocID="{F379877F-E8AF-49EC-8615-C23DE2AAF04A}" presName="theList" presStyleCnt="0">
        <dgm:presLayoutVars>
          <dgm:dir/>
          <dgm:animLvl val="lvl"/>
          <dgm:resizeHandles val="exact"/>
        </dgm:presLayoutVars>
      </dgm:prSet>
      <dgm:spPr/>
    </dgm:pt>
    <dgm:pt modelId="{F3B0A21E-9C34-437A-AE0A-4B146018D5A8}" type="pres">
      <dgm:prSet presAssocID="{3D622693-CD5A-4FF4-A0B4-DAA0DEAA6B6C}" presName="compNode" presStyleCnt="0"/>
      <dgm:spPr/>
    </dgm:pt>
    <dgm:pt modelId="{DB13C3B9-A942-43D4-AB13-44865611FDD9}" type="pres">
      <dgm:prSet presAssocID="{3D622693-CD5A-4FF4-A0B4-DAA0DEAA6B6C}" presName="aNode" presStyleLbl="bgShp" presStyleIdx="0" presStyleCnt="4" custScaleX="68004" custLinFactNeighborX="-14520" custLinFactNeighborY="-202"/>
      <dgm:spPr/>
    </dgm:pt>
    <dgm:pt modelId="{2BBD957A-E1F8-4D33-B456-5A8378CE0AD2}" type="pres">
      <dgm:prSet presAssocID="{3D622693-CD5A-4FF4-A0B4-DAA0DEAA6B6C}" presName="textNode" presStyleLbl="bgShp" presStyleIdx="0" presStyleCnt="4"/>
      <dgm:spPr/>
    </dgm:pt>
    <dgm:pt modelId="{929895B4-843B-4542-A8CA-C8CC3B6B2B57}" type="pres">
      <dgm:prSet presAssocID="{3D622693-CD5A-4FF4-A0B4-DAA0DEAA6B6C}" presName="compChildNode" presStyleCnt="0"/>
      <dgm:spPr/>
    </dgm:pt>
    <dgm:pt modelId="{358B7B22-D205-45F5-92E7-166B2C2B7580}" type="pres">
      <dgm:prSet presAssocID="{3D622693-CD5A-4FF4-A0B4-DAA0DEAA6B6C}" presName="theInnerList" presStyleCnt="0"/>
      <dgm:spPr/>
    </dgm:pt>
    <dgm:pt modelId="{872F40DA-9108-4F55-9ACE-548D0E8AE5E5}" type="pres">
      <dgm:prSet presAssocID="{85A07210-406C-441E-9555-FE3FD1EB69B0}" presName="childNode" presStyleLbl="node1" presStyleIdx="0" presStyleCnt="3" custScaleX="83009" custScaleY="103828" custLinFactNeighborX="-558" custLinFactNeighborY="-15872">
        <dgm:presLayoutVars>
          <dgm:bulletEnabled val="1"/>
        </dgm:presLayoutVars>
      </dgm:prSet>
      <dgm:spPr/>
    </dgm:pt>
    <dgm:pt modelId="{430A0F8F-750E-47C9-B563-3AF54F84757B}" type="pres">
      <dgm:prSet presAssocID="{3D622693-CD5A-4FF4-A0B4-DAA0DEAA6B6C}" presName="aSpace" presStyleCnt="0"/>
      <dgm:spPr/>
    </dgm:pt>
    <dgm:pt modelId="{E4507055-09FA-48B2-AE5B-75026E5A1FA9}" type="pres">
      <dgm:prSet presAssocID="{402D8F51-9BD5-4FE0-AF57-DE95EF2BF9FE}" presName="compNode" presStyleCnt="0"/>
      <dgm:spPr/>
    </dgm:pt>
    <dgm:pt modelId="{20418FB3-1AB3-4CF9-A1AE-C48DF2DC6FAD}" type="pres">
      <dgm:prSet presAssocID="{402D8F51-9BD5-4FE0-AF57-DE95EF2BF9FE}" presName="aNode" presStyleLbl="bgShp" presStyleIdx="1" presStyleCnt="4" custScaleX="75947" custLinFactNeighborX="-652"/>
      <dgm:spPr/>
    </dgm:pt>
    <dgm:pt modelId="{D286415B-1F11-4BE7-969A-D3ED144DFFD3}" type="pres">
      <dgm:prSet presAssocID="{402D8F51-9BD5-4FE0-AF57-DE95EF2BF9FE}" presName="textNode" presStyleLbl="bgShp" presStyleIdx="1" presStyleCnt="4"/>
      <dgm:spPr/>
    </dgm:pt>
    <dgm:pt modelId="{183BC7D5-7162-40C6-A9AD-239FA30DF7A9}" type="pres">
      <dgm:prSet presAssocID="{402D8F51-9BD5-4FE0-AF57-DE95EF2BF9FE}" presName="compChildNode" presStyleCnt="0"/>
      <dgm:spPr/>
    </dgm:pt>
    <dgm:pt modelId="{58260860-F686-4D26-8D47-D5D3CC1AA824}" type="pres">
      <dgm:prSet presAssocID="{402D8F51-9BD5-4FE0-AF57-DE95EF2BF9FE}" presName="theInnerList" presStyleCnt="0"/>
      <dgm:spPr/>
    </dgm:pt>
    <dgm:pt modelId="{67445DDF-C948-4F39-832C-66EEF069CEB2}" type="pres">
      <dgm:prSet presAssocID="{DF8B7D33-480F-4A61-B9FD-A923D63D5DD0}" presName="childNode" presStyleLbl="node1" presStyleIdx="1" presStyleCnt="3" custScaleX="94419" custLinFactNeighborX="-1029" custLinFactNeighborY="-15624">
        <dgm:presLayoutVars>
          <dgm:bulletEnabled val="1"/>
        </dgm:presLayoutVars>
      </dgm:prSet>
      <dgm:spPr/>
    </dgm:pt>
    <dgm:pt modelId="{38887DA1-9D3D-4957-B179-C5B0B41B7B1F}" type="pres">
      <dgm:prSet presAssocID="{402D8F51-9BD5-4FE0-AF57-DE95EF2BF9FE}" presName="aSpace" presStyleCnt="0"/>
      <dgm:spPr/>
    </dgm:pt>
    <dgm:pt modelId="{B3E4DD69-FB06-4CA7-A428-5FBF031E2FB9}" type="pres">
      <dgm:prSet presAssocID="{B51AAAB0-4DC9-4D37-BA42-0767F3647E03}" presName="compNode" presStyleCnt="0"/>
      <dgm:spPr/>
    </dgm:pt>
    <dgm:pt modelId="{4312DD16-7CF2-400E-BE79-AD754A536B3C}" type="pres">
      <dgm:prSet presAssocID="{B51AAAB0-4DC9-4D37-BA42-0767F3647E03}" presName="aNode" presStyleLbl="bgShp" presStyleIdx="2" presStyleCnt="4" custScaleX="66831" custLinFactNeighborX="-1640"/>
      <dgm:spPr/>
    </dgm:pt>
    <dgm:pt modelId="{15079446-3111-4533-B9DF-D00147A778BE}" type="pres">
      <dgm:prSet presAssocID="{B51AAAB0-4DC9-4D37-BA42-0767F3647E03}" presName="textNode" presStyleLbl="bgShp" presStyleIdx="2" presStyleCnt="4"/>
      <dgm:spPr/>
    </dgm:pt>
    <dgm:pt modelId="{42F3F408-031A-47EE-A7D1-2BDF43A3724E}" type="pres">
      <dgm:prSet presAssocID="{B51AAAB0-4DC9-4D37-BA42-0767F3647E03}" presName="compChildNode" presStyleCnt="0"/>
      <dgm:spPr/>
    </dgm:pt>
    <dgm:pt modelId="{C0724E9E-6BCC-4269-8121-50B7A625B67D}" type="pres">
      <dgm:prSet presAssocID="{B51AAAB0-4DC9-4D37-BA42-0767F3647E03}" presName="theInnerList" presStyleCnt="0"/>
      <dgm:spPr/>
    </dgm:pt>
    <dgm:pt modelId="{3C4BF742-80EB-4707-B6E8-6C56500F3187}" type="pres">
      <dgm:prSet presAssocID="{D70E2FEB-019A-4A68-A565-31F03170D6F3}" presName="childNode" presStyleLbl="node1" presStyleIdx="2" presStyleCnt="3" custScaleX="83446" custScaleY="99779" custLinFactNeighborX="-2814" custLinFactNeighborY="-15624">
        <dgm:presLayoutVars>
          <dgm:bulletEnabled val="1"/>
        </dgm:presLayoutVars>
      </dgm:prSet>
      <dgm:spPr/>
    </dgm:pt>
    <dgm:pt modelId="{336A2316-BE44-4260-B3C1-6C99C313F9C8}" type="pres">
      <dgm:prSet presAssocID="{B51AAAB0-4DC9-4D37-BA42-0767F3647E03}" presName="aSpace" presStyleCnt="0"/>
      <dgm:spPr/>
    </dgm:pt>
    <dgm:pt modelId="{01A486F3-346F-4A1E-8F7A-D93F2D0359EE}" type="pres">
      <dgm:prSet presAssocID="{3C1F6000-F72D-4416-A63F-D4BD2A35AF77}" presName="compNode" presStyleCnt="0"/>
      <dgm:spPr/>
    </dgm:pt>
    <dgm:pt modelId="{DF819428-7554-4125-AC83-B9E2BF7B0537}" type="pres">
      <dgm:prSet presAssocID="{3C1F6000-F72D-4416-A63F-D4BD2A35AF77}" presName="aNode" presStyleLbl="bgShp" presStyleIdx="3" presStyleCnt="4" custScaleX="65603" custLinFactNeighborX="-2509"/>
      <dgm:spPr/>
    </dgm:pt>
    <dgm:pt modelId="{2E5CAF73-F476-402E-B261-C090DF67BDBB}" type="pres">
      <dgm:prSet presAssocID="{3C1F6000-F72D-4416-A63F-D4BD2A35AF77}" presName="textNode" presStyleLbl="bgShp" presStyleIdx="3" presStyleCnt="4"/>
      <dgm:spPr/>
    </dgm:pt>
    <dgm:pt modelId="{857AEFE0-8E98-4471-B017-45E7F20FF0D3}" type="pres">
      <dgm:prSet presAssocID="{3C1F6000-F72D-4416-A63F-D4BD2A35AF77}" presName="compChildNode" presStyleCnt="0"/>
      <dgm:spPr/>
    </dgm:pt>
    <dgm:pt modelId="{AA5B5FC3-4AEB-4D16-8B10-7BD5CBEE79C7}" type="pres">
      <dgm:prSet presAssocID="{3C1F6000-F72D-4416-A63F-D4BD2A35AF77}" presName="theInnerList" presStyleCnt="0"/>
      <dgm:spPr/>
    </dgm:pt>
  </dgm:ptLst>
  <dgm:cxnLst>
    <dgm:cxn modelId="{3C317F03-73CE-4540-97B9-5C1CF595E8BC}" type="presOf" srcId="{3D622693-CD5A-4FF4-A0B4-DAA0DEAA6B6C}" destId="{2BBD957A-E1F8-4D33-B456-5A8378CE0AD2}" srcOrd="1" destOrd="0" presId="urn:microsoft.com/office/officeart/2005/8/layout/lProcess2"/>
    <dgm:cxn modelId="{69AF3122-CEBB-48A8-BE6D-B56B5C3846DE}" srcId="{F379877F-E8AF-49EC-8615-C23DE2AAF04A}" destId="{B51AAAB0-4DC9-4D37-BA42-0767F3647E03}" srcOrd="2" destOrd="0" parTransId="{D693919B-BECB-4831-85B0-3698A72B58E9}" sibTransId="{8A939491-D2A5-48DE-AB0D-11E8CD3F2B75}"/>
    <dgm:cxn modelId="{ED8D2F24-43E0-41BA-A46E-04E952222F89}" type="presOf" srcId="{3D622693-CD5A-4FF4-A0B4-DAA0DEAA6B6C}" destId="{DB13C3B9-A942-43D4-AB13-44865611FDD9}" srcOrd="0" destOrd="0" presId="urn:microsoft.com/office/officeart/2005/8/layout/lProcess2"/>
    <dgm:cxn modelId="{E6642D35-CDAA-4E64-A90B-58EC04EB6A89}" type="presOf" srcId="{D70E2FEB-019A-4A68-A565-31F03170D6F3}" destId="{3C4BF742-80EB-4707-B6E8-6C56500F3187}" srcOrd="0" destOrd="0" presId="urn:microsoft.com/office/officeart/2005/8/layout/lProcess2"/>
    <dgm:cxn modelId="{7CB34B3E-AB99-42CD-BE82-4528B77C407D}" srcId="{402D8F51-9BD5-4FE0-AF57-DE95EF2BF9FE}" destId="{DF8B7D33-480F-4A61-B9FD-A923D63D5DD0}" srcOrd="0" destOrd="0" parTransId="{1A6F132E-03FC-4547-8240-B14DCEFD2A5D}" sibTransId="{3F1E1EE4-4A4D-45FC-8269-8A01FDD84E4B}"/>
    <dgm:cxn modelId="{E51A8D5F-83B1-4A36-9A96-711338EE3370}" srcId="{F379877F-E8AF-49EC-8615-C23DE2AAF04A}" destId="{402D8F51-9BD5-4FE0-AF57-DE95EF2BF9FE}" srcOrd="1" destOrd="0" parTransId="{00AF7236-640F-4BFD-ABA2-D9D6FC6AAA28}" sibTransId="{C627F89D-DB22-40EC-B225-CE8ED25ED166}"/>
    <dgm:cxn modelId="{44F37342-9D1F-4347-AB20-0212E8239E44}" type="presOf" srcId="{402D8F51-9BD5-4FE0-AF57-DE95EF2BF9FE}" destId="{20418FB3-1AB3-4CF9-A1AE-C48DF2DC6FAD}" srcOrd="0" destOrd="0" presId="urn:microsoft.com/office/officeart/2005/8/layout/lProcess2"/>
    <dgm:cxn modelId="{4549757A-D85B-46D6-A443-95F1ACC3739D}" type="presOf" srcId="{3C1F6000-F72D-4416-A63F-D4BD2A35AF77}" destId="{DF819428-7554-4125-AC83-B9E2BF7B0537}" srcOrd="0" destOrd="0" presId="urn:microsoft.com/office/officeart/2005/8/layout/lProcess2"/>
    <dgm:cxn modelId="{E5D4E75A-D2D9-44BF-A69B-2DAEBC51D96B}" type="presOf" srcId="{402D8F51-9BD5-4FE0-AF57-DE95EF2BF9FE}" destId="{D286415B-1F11-4BE7-969A-D3ED144DFFD3}" srcOrd="1" destOrd="0" presId="urn:microsoft.com/office/officeart/2005/8/layout/lProcess2"/>
    <dgm:cxn modelId="{5BF3B481-B7CC-47DF-A785-83A839632FBF}" srcId="{3D622693-CD5A-4FF4-A0B4-DAA0DEAA6B6C}" destId="{85A07210-406C-441E-9555-FE3FD1EB69B0}" srcOrd="0" destOrd="0" parTransId="{69443EAB-109B-41B0-8CCA-BEA271053ABD}" sibTransId="{D9C2ABC1-D08F-4050-B20B-4CB451B4A890}"/>
    <dgm:cxn modelId="{FF40D593-CC6E-4FC4-95CB-AC976333FD7F}" srcId="{F379877F-E8AF-49EC-8615-C23DE2AAF04A}" destId="{3C1F6000-F72D-4416-A63F-D4BD2A35AF77}" srcOrd="3" destOrd="0" parTransId="{965485F8-ECA0-4B68-B2E0-FA71F4489AE7}" sibTransId="{DA5BBD7E-B8D0-456B-8F04-F81D0037D9C0}"/>
    <dgm:cxn modelId="{AAFC0197-C6CB-4D7A-807E-BEEF7FC9412B}" type="presOf" srcId="{3C1F6000-F72D-4416-A63F-D4BD2A35AF77}" destId="{2E5CAF73-F476-402E-B261-C090DF67BDBB}" srcOrd="1" destOrd="0" presId="urn:microsoft.com/office/officeart/2005/8/layout/lProcess2"/>
    <dgm:cxn modelId="{05A25CC4-9F25-4FF8-8770-61AD2F36F21E}" type="presOf" srcId="{85A07210-406C-441E-9555-FE3FD1EB69B0}" destId="{872F40DA-9108-4F55-9ACE-548D0E8AE5E5}" srcOrd="0" destOrd="0" presId="urn:microsoft.com/office/officeart/2005/8/layout/lProcess2"/>
    <dgm:cxn modelId="{2BFF29D3-8381-46B7-8948-CF2C12FB634C}" type="presOf" srcId="{B51AAAB0-4DC9-4D37-BA42-0767F3647E03}" destId="{15079446-3111-4533-B9DF-D00147A778BE}" srcOrd="1" destOrd="0" presId="urn:microsoft.com/office/officeart/2005/8/layout/lProcess2"/>
    <dgm:cxn modelId="{1BA1D4DD-D7CB-452E-BDCE-3814DC601F95}" srcId="{B51AAAB0-4DC9-4D37-BA42-0767F3647E03}" destId="{D70E2FEB-019A-4A68-A565-31F03170D6F3}" srcOrd="0" destOrd="0" parTransId="{88118C0B-751E-42A7-B3E6-25F96976A30C}" sibTransId="{37B1773B-111C-4033-9394-D0D90A67302E}"/>
    <dgm:cxn modelId="{C4F592E0-9913-4DE5-8F95-A0AA3F6FA3F7}" srcId="{F379877F-E8AF-49EC-8615-C23DE2AAF04A}" destId="{3D622693-CD5A-4FF4-A0B4-DAA0DEAA6B6C}" srcOrd="0" destOrd="0" parTransId="{E93411E1-9F87-4CB8-83FA-F0FD04999FAA}" sibTransId="{B7703BB0-22BF-4333-9B23-FB6BCB9F7B81}"/>
    <dgm:cxn modelId="{987345E4-4601-4EE0-B862-4898774BC258}" type="presOf" srcId="{B51AAAB0-4DC9-4D37-BA42-0767F3647E03}" destId="{4312DD16-7CF2-400E-BE79-AD754A536B3C}" srcOrd="0" destOrd="0" presId="urn:microsoft.com/office/officeart/2005/8/layout/lProcess2"/>
    <dgm:cxn modelId="{380175F3-E976-4C01-9C3D-24C15AEEE79A}" type="presOf" srcId="{F379877F-E8AF-49EC-8615-C23DE2AAF04A}" destId="{B300989D-8A57-43C1-8333-029DC63D758C}" srcOrd="0" destOrd="0" presId="urn:microsoft.com/office/officeart/2005/8/layout/lProcess2"/>
    <dgm:cxn modelId="{756BB2FA-1A29-45DF-8BCD-2ECAA2CAC557}" type="presOf" srcId="{DF8B7D33-480F-4A61-B9FD-A923D63D5DD0}" destId="{67445DDF-C948-4F39-832C-66EEF069CEB2}" srcOrd="0" destOrd="0" presId="urn:microsoft.com/office/officeart/2005/8/layout/lProcess2"/>
    <dgm:cxn modelId="{EF174628-1B4C-4B12-83F3-517345C82377}" type="presParOf" srcId="{B300989D-8A57-43C1-8333-029DC63D758C}" destId="{F3B0A21E-9C34-437A-AE0A-4B146018D5A8}" srcOrd="0" destOrd="0" presId="urn:microsoft.com/office/officeart/2005/8/layout/lProcess2"/>
    <dgm:cxn modelId="{D42EC6F9-9726-44A8-824F-3CCCF9A39D70}" type="presParOf" srcId="{F3B0A21E-9C34-437A-AE0A-4B146018D5A8}" destId="{DB13C3B9-A942-43D4-AB13-44865611FDD9}" srcOrd="0" destOrd="0" presId="urn:microsoft.com/office/officeart/2005/8/layout/lProcess2"/>
    <dgm:cxn modelId="{BC87B7E0-E339-43AB-B4AD-6D762A85BD7A}" type="presParOf" srcId="{F3B0A21E-9C34-437A-AE0A-4B146018D5A8}" destId="{2BBD957A-E1F8-4D33-B456-5A8378CE0AD2}" srcOrd="1" destOrd="0" presId="urn:microsoft.com/office/officeart/2005/8/layout/lProcess2"/>
    <dgm:cxn modelId="{69D33C6D-201D-4DC3-B6F1-4F8144C7BC8C}" type="presParOf" srcId="{F3B0A21E-9C34-437A-AE0A-4B146018D5A8}" destId="{929895B4-843B-4542-A8CA-C8CC3B6B2B57}" srcOrd="2" destOrd="0" presId="urn:microsoft.com/office/officeart/2005/8/layout/lProcess2"/>
    <dgm:cxn modelId="{EBBAA1BF-ADA8-4CA1-B727-FA61A17A15F5}" type="presParOf" srcId="{929895B4-843B-4542-A8CA-C8CC3B6B2B57}" destId="{358B7B22-D205-45F5-92E7-166B2C2B7580}" srcOrd="0" destOrd="0" presId="urn:microsoft.com/office/officeart/2005/8/layout/lProcess2"/>
    <dgm:cxn modelId="{F84E1DBB-702C-4CD2-BB4F-41C31E74F704}" type="presParOf" srcId="{358B7B22-D205-45F5-92E7-166B2C2B7580}" destId="{872F40DA-9108-4F55-9ACE-548D0E8AE5E5}" srcOrd="0" destOrd="0" presId="urn:microsoft.com/office/officeart/2005/8/layout/lProcess2"/>
    <dgm:cxn modelId="{3799102C-79F8-4811-847E-4AB6ADA0C2DE}" type="presParOf" srcId="{B300989D-8A57-43C1-8333-029DC63D758C}" destId="{430A0F8F-750E-47C9-B563-3AF54F84757B}" srcOrd="1" destOrd="0" presId="urn:microsoft.com/office/officeart/2005/8/layout/lProcess2"/>
    <dgm:cxn modelId="{C2235B92-2036-4AA7-BEB2-CEE9B33CBB8B}" type="presParOf" srcId="{B300989D-8A57-43C1-8333-029DC63D758C}" destId="{E4507055-09FA-48B2-AE5B-75026E5A1FA9}" srcOrd="2" destOrd="0" presId="urn:microsoft.com/office/officeart/2005/8/layout/lProcess2"/>
    <dgm:cxn modelId="{DA4E641C-BB05-436C-845A-3B092796C24C}" type="presParOf" srcId="{E4507055-09FA-48B2-AE5B-75026E5A1FA9}" destId="{20418FB3-1AB3-4CF9-A1AE-C48DF2DC6FAD}" srcOrd="0" destOrd="0" presId="urn:microsoft.com/office/officeart/2005/8/layout/lProcess2"/>
    <dgm:cxn modelId="{2ACD5612-708A-46ED-805E-4ECF0E227283}" type="presParOf" srcId="{E4507055-09FA-48B2-AE5B-75026E5A1FA9}" destId="{D286415B-1F11-4BE7-969A-D3ED144DFFD3}" srcOrd="1" destOrd="0" presId="urn:microsoft.com/office/officeart/2005/8/layout/lProcess2"/>
    <dgm:cxn modelId="{8EF54E10-7363-46A6-B277-8DAAFBBCFEA2}" type="presParOf" srcId="{E4507055-09FA-48B2-AE5B-75026E5A1FA9}" destId="{183BC7D5-7162-40C6-A9AD-239FA30DF7A9}" srcOrd="2" destOrd="0" presId="urn:microsoft.com/office/officeart/2005/8/layout/lProcess2"/>
    <dgm:cxn modelId="{DD47B71E-7516-4D62-806C-8C717F1D9890}" type="presParOf" srcId="{183BC7D5-7162-40C6-A9AD-239FA30DF7A9}" destId="{58260860-F686-4D26-8D47-D5D3CC1AA824}" srcOrd="0" destOrd="0" presId="urn:microsoft.com/office/officeart/2005/8/layout/lProcess2"/>
    <dgm:cxn modelId="{C0D2E4F0-9047-4860-853B-8C2A64C6D7ED}" type="presParOf" srcId="{58260860-F686-4D26-8D47-D5D3CC1AA824}" destId="{67445DDF-C948-4F39-832C-66EEF069CEB2}" srcOrd="0" destOrd="0" presId="urn:microsoft.com/office/officeart/2005/8/layout/lProcess2"/>
    <dgm:cxn modelId="{1F5C9160-3C25-4D41-A09D-CE55651457FA}" type="presParOf" srcId="{B300989D-8A57-43C1-8333-029DC63D758C}" destId="{38887DA1-9D3D-4957-B179-C5B0B41B7B1F}" srcOrd="3" destOrd="0" presId="urn:microsoft.com/office/officeart/2005/8/layout/lProcess2"/>
    <dgm:cxn modelId="{8731D6E0-DD99-4BA0-A288-228EDB6AB0A3}" type="presParOf" srcId="{B300989D-8A57-43C1-8333-029DC63D758C}" destId="{B3E4DD69-FB06-4CA7-A428-5FBF031E2FB9}" srcOrd="4" destOrd="0" presId="urn:microsoft.com/office/officeart/2005/8/layout/lProcess2"/>
    <dgm:cxn modelId="{93A1425C-F4D6-467F-B07A-BEC090523E80}" type="presParOf" srcId="{B3E4DD69-FB06-4CA7-A428-5FBF031E2FB9}" destId="{4312DD16-7CF2-400E-BE79-AD754A536B3C}" srcOrd="0" destOrd="0" presId="urn:microsoft.com/office/officeart/2005/8/layout/lProcess2"/>
    <dgm:cxn modelId="{C46485DF-7EDD-4E96-8F5B-32FB033BCB1D}" type="presParOf" srcId="{B3E4DD69-FB06-4CA7-A428-5FBF031E2FB9}" destId="{15079446-3111-4533-B9DF-D00147A778BE}" srcOrd="1" destOrd="0" presId="urn:microsoft.com/office/officeart/2005/8/layout/lProcess2"/>
    <dgm:cxn modelId="{FC183436-3CA2-4E8B-BC6B-9B7BEE4A2C62}" type="presParOf" srcId="{B3E4DD69-FB06-4CA7-A428-5FBF031E2FB9}" destId="{42F3F408-031A-47EE-A7D1-2BDF43A3724E}" srcOrd="2" destOrd="0" presId="urn:microsoft.com/office/officeart/2005/8/layout/lProcess2"/>
    <dgm:cxn modelId="{0CFF9D93-CF77-484F-AF50-6385EDA8614F}" type="presParOf" srcId="{42F3F408-031A-47EE-A7D1-2BDF43A3724E}" destId="{C0724E9E-6BCC-4269-8121-50B7A625B67D}" srcOrd="0" destOrd="0" presId="urn:microsoft.com/office/officeart/2005/8/layout/lProcess2"/>
    <dgm:cxn modelId="{480F2918-8A33-48A3-9537-CBAEFEE47152}" type="presParOf" srcId="{C0724E9E-6BCC-4269-8121-50B7A625B67D}" destId="{3C4BF742-80EB-4707-B6E8-6C56500F3187}" srcOrd="0" destOrd="0" presId="urn:microsoft.com/office/officeart/2005/8/layout/lProcess2"/>
    <dgm:cxn modelId="{BADD0914-A355-4B46-A030-BF4D1D097967}" type="presParOf" srcId="{B300989D-8A57-43C1-8333-029DC63D758C}" destId="{336A2316-BE44-4260-B3C1-6C99C313F9C8}" srcOrd="5" destOrd="0" presId="urn:microsoft.com/office/officeart/2005/8/layout/lProcess2"/>
    <dgm:cxn modelId="{C98589C9-CD73-4060-84E6-F1C8032BAD38}" type="presParOf" srcId="{B300989D-8A57-43C1-8333-029DC63D758C}" destId="{01A486F3-346F-4A1E-8F7A-D93F2D0359EE}" srcOrd="6" destOrd="0" presId="urn:microsoft.com/office/officeart/2005/8/layout/lProcess2"/>
    <dgm:cxn modelId="{D2846CDC-CF51-46AB-8BA3-9667698DAF55}" type="presParOf" srcId="{01A486F3-346F-4A1E-8F7A-D93F2D0359EE}" destId="{DF819428-7554-4125-AC83-B9E2BF7B0537}" srcOrd="0" destOrd="0" presId="urn:microsoft.com/office/officeart/2005/8/layout/lProcess2"/>
    <dgm:cxn modelId="{9F12107F-8D74-472E-8F8A-9BB8A192AAC5}" type="presParOf" srcId="{01A486F3-346F-4A1E-8F7A-D93F2D0359EE}" destId="{2E5CAF73-F476-402E-B261-C090DF67BDBB}" srcOrd="1" destOrd="0" presId="urn:microsoft.com/office/officeart/2005/8/layout/lProcess2"/>
    <dgm:cxn modelId="{41708C16-884D-4348-BBD6-32F99F95C56C}" type="presParOf" srcId="{01A486F3-346F-4A1E-8F7A-D93F2D0359EE}" destId="{857AEFE0-8E98-4471-B017-45E7F20FF0D3}" srcOrd="2" destOrd="0" presId="urn:microsoft.com/office/officeart/2005/8/layout/lProcess2"/>
    <dgm:cxn modelId="{07DA9A1F-9BCC-4F84-9F17-A700B2986E64}" type="presParOf" srcId="{857AEFE0-8E98-4471-B017-45E7F20FF0D3}" destId="{AA5B5FC3-4AEB-4D16-8B10-7BD5CBEE79C7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18FB3-1AB3-4CF9-A1AE-C48DF2DC6FAD}">
      <dsp:nvSpPr>
        <dsp:cNvPr id="0" name=""/>
        <dsp:cNvSpPr/>
      </dsp:nvSpPr>
      <dsp:spPr>
        <a:xfrm>
          <a:off x="0" y="0"/>
          <a:ext cx="3855402" cy="4689319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На заседаниях координационного совета облисполкома</a:t>
          </a:r>
        </a:p>
      </dsp:txBody>
      <dsp:txXfrm>
        <a:off x="0" y="0"/>
        <a:ext cx="3855402" cy="1406795"/>
      </dsp:txXfrm>
    </dsp:sp>
    <dsp:sp modelId="{67445DDF-C948-4F39-832C-66EEF069CEB2}">
      <dsp:nvSpPr>
        <dsp:cNvPr id="0" name=""/>
        <dsp:cNvSpPr/>
      </dsp:nvSpPr>
      <dsp:spPr>
        <a:xfrm>
          <a:off x="0" y="1235037"/>
          <a:ext cx="3837852" cy="3048057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23.02.2023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30.06.2023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28.07.2023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12.12.2023</a:t>
          </a:r>
          <a:endParaRPr lang="ru-RU" sz="1600" kern="1200" dirty="0"/>
        </a:p>
      </dsp:txBody>
      <dsp:txXfrm>
        <a:off x="89275" y="1324312"/>
        <a:ext cx="3659302" cy="28695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18FB3-1AB3-4CF9-A1AE-C48DF2DC6FAD}">
      <dsp:nvSpPr>
        <dsp:cNvPr id="0" name=""/>
        <dsp:cNvSpPr/>
      </dsp:nvSpPr>
      <dsp:spPr>
        <a:xfrm>
          <a:off x="0" y="0"/>
          <a:ext cx="3855402" cy="4689319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На заседаниях облисполкома</a:t>
          </a:r>
        </a:p>
      </dsp:txBody>
      <dsp:txXfrm>
        <a:off x="0" y="0"/>
        <a:ext cx="3855402" cy="1406795"/>
      </dsp:txXfrm>
    </dsp:sp>
    <dsp:sp modelId="{67445DDF-C948-4F39-832C-66EEF069CEB2}">
      <dsp:nvSpPr>
        <dsp:cNvPr id="0" name=""/>
        <dsp:cNvSpPr/>
      </dsp:nvSpPr>
      <dsp:spPr>
        <a:xfrm>
          <a:off x="0" y="1235037"/>
          <a:ext cx="3837852" cy="3048057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Октябрь 2021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Ноябрь 2021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Сентябрь 2022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Март 2023</a:t>
          </a:r>
        </a:p>
      </dsp:txBody>
      <dsp:txXfrm>
        <a:off x="89275" y="1324312"/>
        <a:ext cx="3659302" cy="28695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3C3B9-A942-43D4-AB13-44865611FDD9}">
      <dsp:nvSpPr>
        <dsp:cNvPr id="0" name=""/>
        <dsp:cNvSpPr/>
      </dsp:nvSpPr>
      <dsp:spPr>
        <a:xfrm>
          <a:off x="0" y="0"/>
          <a:ext cx="2691763" cy="4555095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300" kern="1200" dirty="0"/>
        </a:p>
      </dsp:txBody>
      <dsp:txXfrm>
        <a:off x="0" y="0"/>
        <a:ext cx="2691763" cy="1366528"/>
      </dsp:txXfrm>
    </dsp:sp>
    <dsp:sp modelId="{872F40DA-9108-4F55-9ACE-548D0E8AE5E5}">
      <dsp:nvSpPr>
        <dsp:cNvPr id="0" name=""/>
        <dsp:cNvSpPr/>
      </dsp:nvSpPr>
      <dsp:spPr>
        <a:xfrm>
          <a:off x="15775" y="914397"/>
          <a:ext cx="2628558" cy="2960071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kern="1200" dirty="0"/>
            <a:t>Еженедельный мониторинг условий проживания и воспитания детей, находящимися в СОП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 dirty="0"/>
        </a:p>
      </dsp:txBody>
      <dsp:txXfrm>
        <a:off x="92763" y="991385"/>
        <a:ext cx="2474582" cy="2806095"/>
      </dsp:txXfrm>
    </dsp:sp>
    <dsp:sp modelId="{20418FB3-1AB3-4CF9-A1AE-C48DF2DC6FAD}">
      <dsp:nvSpPr>
        <dsp:cNvPr id="0" name=""/>
        <dsp:cNvSpPr/>
      </dsp:nvSpPr>
      <dsp:spPr>
        <a:xfrm>
          <a:off x="2964666" y="0"/>
          <a:ext cx="3006167" cy="4555095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300" kern="1200" dirty="0"/>
        </a:p>
      </dsp:txBody>
      <dsp:txXfrm>
        <a:off x="2964666" y="0"/>
        <a:ext cx="3006167" cy="1366528"/>
      </dsp:txXfrm>
    </dsp:sp>
    <dsp:sp modelId="{67445DDF-C948-4F39-832C-66EEF069CEB2}">
      <dsp:nvSpPr>
        <dsp:cNvPr id="0" name=""/>
        <dsp:cNvSpPr/>
      </dsp:nvSpPr>
      <dsp:spPr>
        <a:xfrm>
          <a:off x="2966040" y="903931"/>
          <a:ext cx="2989867" cy="2960811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kern="1200" dirty="0"/>
            <a:t>Функционирование Линии доверия «Мы вместе в ответе за наших детей»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</dsp:txBody>
      <dsp:txXfrm>
        <a:off x="3052759" y="990650"/>
        <a:ext cx="2816429" cy="2787373"/>
      </dsp:txXfrm>
    </dsp:sp>
    <dsp:sp modelId="{4312DD16-7CF2-400E-BE79-AD754A536B3C}">
      <dsp:nvSpPr>
        <dsp:cNvPr id="0" name=""/>
        <dsp:cNvSpPr/>
      </dsp:nvSpPr>
      <dsp:spPr>
        <a:xfrm>
          <a:off x="6228594" y="0"/>
          <a:ext cx="2645333" cy="4555095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300" kern="1200" dirty="0"/>
        </a:p>
      </dsp:txBody>
      <dsp:txXfrm>
        <a:off x="6228594" y="0"/>
        <a:ext cx="2645333" cy="1366528"/>
      </dsp:txXfrm>
    </dsp:sp>
    <dsp:sp modelId="{3C4BF742-80EB-4707-B6E8-6C56500F3187}">
      <dsp:nvSpPr>
        <dsp:cNvPr id="0" name=""/>
        <dsp:cNvSpPr/>
      </dsp:nvSpPr>
      <dsp:spPr>
        <a:xfrm>
          <a:off x="6205870" y="907202"/>
          <a:ext cx="2642396" cy="2954268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kern="1200" dirty="0"/>
            <a:t>Контроль за проведением и организацией работы координационных советов райгорисполкомов по реализации требований Декрета №18</a:t>
          </a:r>
        </a:p>
      </dsp:txBody>
      <dsp:txXfrm>
        <a:off x="6283263" y="984595"/>
        <a:ext cx="2487610" cy="2799482"/>
      </dsp:txXfrm>
    </dsp:sp>
    <dsp:sp modelId="{DF819428-7554-4125-AC83-B9E2BF7B0537}">
      <dsp:nvSpPr>
        <dsp:cNvPr id="0" name=""/>
        <dsp:cNvSpPr/>
      </dsp:nvSpPr>
      <dsp:spPr>
        <a:xfrm>
          <a:off x="9136399" y="0"/>
          <a:ext cx="2596726" cy="4555095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300" kern="1200" dirty="0"/>
        </a:p>
      </dsp:txBody>
      <dsp:txXfrm>
        <a:off x="9136399" y="0"/>
        <a:ext cx="2596726" cy="1366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0.29518</cdr:x>
      <cdr:y>0.0516</cdr:y>
    </cdr:from>
    <cdr:to>
      <cdr:x>0.5</cdr:x>
      <cdr:y>0.131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4E686D5-4FBC-45CD-8140-AE811C60B215}"/>
            </a:ext>
          </a:extLst>
        </cdr:cNvPr>
        <cdr:cNvSpPr txBox="1"/>
      </cdr:nvSpPr>
      <cdr:spPr>
        <a:xfrm xmlns:a="http://schemas.openxmlformats.org/drawingml/2006/main">
          <a:off x="1130335" y="249584"/>
          <a:ext cx="784320" cy="384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288 694</a:t>
          </a:r>
        </a:p>
      </cdr:txBody>
    </cdr:sp>
  </cdr:relSizeAnchor>
  <cdr:relSizeAnchor xmlns:cdr="http://schemas.openxmlformats.org/drawingml/2006/chartDrawing">
    <cdr:from>
      <cdr:x>0.52792</cdr:x>
      <cdr:y>0.26476</cdr:y>
    </cdr:from>
    <cdr:to>
      <cdr:x>0.73273</cdr:x>
      <cdr:y>0.34416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8308876D-A4AA-4C8F-AFB1-C3FC0AB3BFC4}"/>
            </a:ext>
          </a:extLst>
        </cdr:cNvPr>
        <cdr:cNvSpPr txBox="1"/>
      </cdr:nvSpPr>
      <cdr:spPr>
        <a:xfrm xmlns:a="http://schemas.openxmlformats.org/drawingml/2006/main">
          <a:off x="2021564" y="1280551"/>
          <a:ext cx="784281" cy="384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187 911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0.12262</cdr:x>
      <cdr:y>0</cdr:y>
    </cdr:from>
    <cdr:to>
      <cdr:x>0.90065</cdr:x>
      <cdr:y>0.05309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B3E9FEC-B035-4302-4948-C85E0855F82E}"/>
            </a:ext>
          </a:extLst>
        </cdr:cNvPr>
        <cdr:cNvSpPr txBox="1"/>
      </cdr:nvSpPr>
      <cdr:spPr>
        <a:xfrm xmlns:a="http://schemas.openxmlformats.org/drawingml/2006/main">
          <a:off x="278960" y="0"/>
          <a:ext cx="1770036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/>
            <a:t>Приемные семьи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0.32667</cdr:x>
      <cdr:y>0</cdr:y>
    </cdr:from>
    <cdr:to>
      <cdr:x>0.75811</cdr:x>
      <cdr:y>0.10088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2086E12-FD39-8472-B049-5C8DC6866F91}"/>
            </a:ext>
          </a:extLst>
        </cdr:cNvPr>
        <cdr:cNvSpPr txBox="1"/>
      </cdr:nvSpPr>
      <cdr:spPr>
        <a:xfrm xmlns:a="http://schemas.openxmlformats.org/drawingml/2006/main">
          <a:off x="1425190" y="-1669409"/>
          <a:ext cx="1882247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/>
            <a:t>Детские дома</a:t>
          </a:r>
        </a:p>
        <a:p xmlns:a="http://schemas.openxmlformats.org/drawingml/2006/main">
          <a:pPr algn="ctr"/>
          <a:r>
            <a:rPr lang="ru-RU" sz="1600" b="1" dirty="0"/>
            <a:t>семейного типа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0.10321</cdr:x>
      <cdr:y>0</cdr:y>
    </cdr:from>
    <cdr:to>
      <cdr:x>0.89679</cdr:x>
      <cdr:y>0.06371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2086E12-FD39-8472-B049-5C8DC6866F91}"/>
            </a:ext>
          </a:extLst>
        </cdr:cNvPr>
        <cdr:cNvSpPr txBox="1"/>
      </cdr:nvSpPr>
      <cdr:spPr>
        <a:xfrm xmlns:a="http://schemas.openxmlformats.org/drawingml/2006/main">
          <a:off x="313589" y="0"/>
          <a:ext cx="2411238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Опекунские семьи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0.16947</cdr:x>
      <cdr:y>0</cdr:y>
    </cdr:from>
    <cdr:to>
      <cdr:x>0.9103</cdr:x>
      <cdr:y>0.06371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2086E12-FD39-8472-B049-5C8DC6866F91}"/>
            </a:ext>
          </a:extLst>
        </cdr:cNvPr>
        <cdr:cNvSpPr txBox="1"/>
      </cdr:nvSpPr>
      <cdr:spPr>
        <a:xfrm xmlns:a="http://schemas.openxmlformats.org/drawingml/2006/main">
          <a:off x="514931" y="0"/>
          <a:ext cx="2250937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Детские деревни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0.5</cdr:x>
      <cdr:y>0.43198</cdr:y>
    </cdr:from>
    <cdr:to>
      <cdr:x>0.58476</cdr:x>
      <cdr:y>0.64696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BC25FA7-B779-6EB5-C221-024BC3499719}"/>
            </a:ext>
          </a:extLst>
        </cdr:cNvPr>
        <cdr:cNvSpPr txBox="1"/>
      </cdr:nvSpPr>
      <cdr:spPr>
        <a:xfrm xmlns:a="http://schemas.openxmlformats.org/drawingml/2006/main">
          <a:off x="5394121" y="183741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2631</a:t>
          </a:r>
        </a:p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65,48%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0.5</cdr:x>
      <cdr:y>0.43198</cdr:y>
    </cdr:from>
    <cdr:to>
      <cdr:x>0.58476</cdr:x>
      <cdr:y>0.64696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BC25FA7-B779-6EB5-C221-024BC3499719}"/>
            </a:ext>
          </a:extLst>
        </cdr:cNvPr>
        <cdr:cNvSpPr txBox="1"/>
      </cdr:nvSpPr>
      <cdr:spPr>
        <a:xfrm xmlns:a="http://schemas.openxmlformats.org/drawingml/2006/main">
          <a:off x="5394121" y="183741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1955</a:t>
          </a:r>
        </a:p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48,7%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0.31673</cdr:x>
      <cdr:y>0.05295</cdr:y>
    </cdr:from>
    <cdr:to>
      <cdr:x>0.53005</cdr:x>
      <cdr:y>0.12659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86B57C3-9C34-4FC4-A85B-E1E10D9DF05D}"/>
            </a:ext>
          </a:extLst>
        </cdr:cNvPr>
        <cdr:cNvSpPr txBox="1"/>
      </cdr:nvSpPr>
      <cdr:spPr>
        <a:xfrm xmlns:a="http://schemas.openxmlformats.org/drawingml/2006/main">
          <a:off x="1162056" y="259319"/>
          <a:ext cx="782664" cy="3606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4 690</a:t>
          </a:r>
        </a:p>
      </cdr:txBody>
    </cdr:sp>
  </cdr:relSizeAnchor>
  <cdr:relSizeAnchor xmlns:cdr="http://schemas.openxmlformats.org/drawingml/2006/chartDrawing">
    <cdr:from>
      <cdr:x>0.54642</cdr:x>
      <cdr:y>0.35271</cdr:y>
    </cdr:from>
    <cdr:to>
      <cdr:x>0.75975</cdr:x>
      <cdr:y>0.42636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21FB225-CFA6-40C2-8EE9-4F4206BBA584}"/>
            </a:ext>
          </a:extLst>
        </cdr:cNvPr>
        <cdr:cNvSpPr txBox="1"/>
      </cdr:nvSpPr>
      <cdr:spPr>
        <a:xfrm xmlns:a="http://schemas.openxmlformats.org/drawingml/2006/main">
          <a:off x="2342146" y="1311545"/>
          <a:ext cx="914400" cy="2738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2 314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0.31704</cdr:x>
      <cdr:y>0.07522</cdr:y>
    </cdr:from>
    <cdr:to>
      <cdr:x>0.53036</cdr:x>
      <cdr:y>0.14886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86B57C3-9C34-4FC4-A85B-E1E10D9DF05D}"/>
            </a:ext>
          </a:extLst>
        </cdr:cNvPr>
        <cdr:cNvSpPr txBox="1"/>
      </cdr:nvSpPr>
      <cdr:spPr>
        <a:xfrm xmlns:a="http://schemas.openxmlformats.org/drawingml/2006/main">
          <a:off x="1163193" y="368370"/>
          <a:ext cx="782665" cy="3606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4 664</a:t>
          </a:r>
        </a:p>
      </cdr:txBody>
    </cdr:sp>
  </cdr:relSizeAnchor>
  <cdr:relSizeAnchor xmlns:cdr="http://schemas.openxmlformats.org/drawingml/2006/chartDrawing">
    <cdr:from>
      <cdr:x>0.53036</cdr:x>
      <cdr:y>0.38012</cdr:y>
    </cdr:from>
    <cdr:to>
      <cdr:x>0.74369</cdr:x>
      <cdr:y>0.45377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21FB225-CFA6-40C2-8EE9-4F4206BBA584}"/>
            </a:ext>
          </a:extLst>
        </cdr:cNvPr>
        <cdr:cNvSpPr txBox="1"/>
      </cdr:nvSpPr>
      <cdr:spPr>
        <a:xfrm xmlns:a="http://schemas.openxmlformats.org/drawingml/2006/main">
          <a:off x="1945858" y="1861554"/>
          <a:ext cx="782701" cy="3606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2 301</a:t>
          </a:r>
        </a:p>
      </cdr:txBody>
    </cdr:sp>
  </cdr:relSizeAnchor>
  <cdr:relSizeAnchor xmlns:cdr="http://schemas.openxmlformats.org/drawingml/2006/chartDrawing">
    <cdr:from>
      <cdr:x>0.29526</cdr:x>
      <cdr:y>0</cdr:y>
    </cdr:from>
    <cdr:to>
      <cdr:x>0.76546</cdr:x>
      <cdr:y>0.07542</cdr:y>
    </cdr:to>
    <cdr:sp macro="" textlink="">
      <cdr:nvSpPr>
        <cdr:cNvPr id="4" name="TextBox 2">
          <a:extLst xmlns:a="http://schemas.openxmlformats.org/drawingml/2006/main">
            <a:ext uri="{FF2B5EF4-FFF2-40B4-BE49-F238E27FC236}">
              <a16:creationId xmlns:a16="http://schemas.microsoft.com/office/drawing/2014/main" id="{98F1C9D3-EAD7-4650-8F6B-8A0853528465}"/>
            </a:ext>
          </a:extLst>
        </cdr:cNvPr>
        <cdr:cNvSpPr txBox="1"/>
      </cdr:nvSpPr>
      <cdr:spPr>
        <a:xfrm xmlns:a="http://schemas.openxmlformats.org/drawingml/2006/main">
          <a:off x="1083282" y="0"/>
          <a:ext cx="172515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На 01.12.2023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0.20901</cdr:x>
      <cdr:y>0.81556</cdr:y>
    </cdr:from>
    <cdr:to>
      <cdr:x>0.3743</cdr:x>
      <cdr:y>0.98794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28182" y="3951175"/>
          <a:ext cx="1920222" cy="835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/>
            <a:t>9 мес. 2022 года</a:t>
          </a:r>
        </a:p>
      </cdr:txBody>
    </cdr:sp>
  </cdr:relSizeAnchor>
  <cdr:relSizeAnchor xmlns:cdr="http://schemas.openxmlformats.org/drawingml/2006/chartDrawing">
    <cdr:from>
      <cdr:x>0.59914</cdr:x>
      <cdr:y>0.81556</cdr:y>
    </cdr:from>
    <cdr:to>
      <cdr:x>0.76443</cdr:x>
      <cdr:y>0.98794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960408" y="3951175"/>
          <a:ext cx="1920222" cy="835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/>
            <a:t>9 мес. 2023 года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0.12557</cdr:y>
    </cdr:from>
    <cdr:to>
      <cdr:x>0.1135</cdr:x>
      <cdr:y>0.19189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4152A0D2-D112-81C1-3500-2789ADC30322}"/>
            </a:ext>
          </a:extLst>
        </cdr:cNvPr>
        <cdr:cNvSpPr txBox="1"/>
      </cdr:nvSpPr>
      <cdr:spPr>
        <a:xfrm xmlns:a="http://schemas.openxmlformats.org/drawingml/2006/main">
          <a:off x="-258416" y="682537"/>
          <a:ext cx="1317611" cy="360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0.44935</cdr:x>
      <cdr:y>0</cdr:y>
    </cdr:from>
    <cdr:to>
      <cdr:x>0.59544</cdr:x>
      <cdr:y>0.11657</cdr:y>
    </cdr:to>
    <cdr:sp macro="" textlink="">
      <cdr:nvSpPr>
        <cdr:cNvPr id="4" name="TextBox 2">
          <a:extLst xmlns:a="http://schemas.openxmlformats.org/drawingml/2006/main">
            <a:ext uri="{FF2B5EF4-FFF2-40B4-BE49-F238E27FC236}">
              <a16:creationId xmlns:a16="http://schemas.microsoft.com/office/drawing/2014/main" id="{98F1C9D3-EAD7-4650-8F6B-8A0853528465}"/>
            </a:ext>
          </a:extLst>
        </cdr:cNvPr>
        <cdr:cNvSpPr txBox="1"/>
      </cdr:nvSpPr>
      <cdr:spPr>
        <a:xfrm xmlns:a="http://schemas.openxmlformats.org/drawingml/2006/main">
          <a:off x="5306548" y="-1653166"/>
          <a:ext cx="172515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На 01.12.2023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0.61386</cdr:x>
      <cdr:y>0.21091</cdr:y>
    </cdr:from>
    <cdr:to>
      <cdr:x>0.71956</cdr:x>
      <cdr:y>0.2696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BB1DD8-CA2E-45D8-864A-06D2B572EB06}"/>
            </a:ext>
          </a:extLst>
        </cdr:cNvPr>
        <cdr:cNvSpPr txBox="1"/>
      </cdr:nvSpPr>
      <cdr:spPr>
        <a:xfrm xmlns:a="http://schemas.openxmlformats.org/drawingml/2006/main">
          <a:off x="7249281" y="1056187"/>
          <a:ext cx="1248244" cy="293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(69,3%)</a:t>
          </a:r>
        </a:p>
      </cdr:txBody>
    </cdr:sp>
  </cdr:relSizeAnchor>
  <cdr:relSizeAnchor xmlns:cdr="http://schemas.openxmlformats.org/drawingml/2006/chartDrawing">
    <cdr:from>
      <cdr:x>0.41458</cdr:x>
      <cdr:y>0</cdr:y>
    </cdr:from>
    <cdr:to>
      <cdr:x>0.66288</cdr:x>
      <cdr:y>0.11657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4895953" y="0"/>
          <a:ext cx="2932213" cy="58374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За 9 месяцев 2023 года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0.41458</cdr:x>
      <cdr:y>0</cdr:y>
    </cdr:from>
    <cdr:to>
      <cdr:x>0.5661</cdr:x>
      <cdr:y>0.07375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4895953" y="0"/>
          <a:ext cx="178927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На 01.12.2023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0.41458</cdr:x>
      <cdr:y>0</cdr:y>
    </cdr:from>
    <cdr:to>
      <cdr:x>0.55836</cdr:x>
      <cdr:y>0.07206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4895905" y="0"/>
          <a:ext cx="1697901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2007- 2023 гг.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28265-0840-4BC2-8ABE-1143ED9AC0DE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23A13-720B-48F2-B5E4-C4C8F1FAE9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758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49C1D-BF39-45E3-934F-0CB0AAE86B0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672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49C1D-BF39-45E3-934F-0CB0AAE86B0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672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CEE6B-9070-44E8-8879-B9018DED9C38}" type="datetime1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60591" y="2942603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ectangle 11"/>
          <p:cNvSpPr/>
          <p:nvPr/>
        </p:nvSpPr>
        <p:spPr>
          <a:xfrm>
            <a:off x="10096869" y="2944635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Rectangle 12"/>
          <p:cNvSpPr/>
          <p:nvPr/>
        </p:nvSpPr>
        <p:spPr>
          <a:xfrm>
            <a:off x="10283619" y="3136659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ectangle 13"/>
          <p:cNvSpPr/>
          <p:nvPr/>
        </p:nvSpPr>
        <p:spPr>
          <a:xfrm>
            <a:off x="593982" y="3055623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3733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22429" y="4559279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 cap="all" spc="400" baseline="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6"/>
            <a:ext cx="8839200" cy="1219201"/>
          </a:xfrm>
        </p:spPr>
        <p:txBody>
          <a:bodyPr anchor="b" anchorCtr="0">
            <a:noAutofit/>
          </a:bodyPr>
          <a:lstStyle>
            <a:lvl1pPr>
              <a:defRPr sz="5333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63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9EF0-01E4-4320-8E34-D7EF84D30235}" type="datetime1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8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1"/>
            <a:ext cx="2479040" cy="6122635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1219170" rtl="0" eaLnBrk="1" latinLnBrk="0" hangingPunct="1"/>
            <a:endParaRPr lang="en-US" sz="24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8" y="351412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7" y="395428"/>
            <a:ext cx="1980708" cy="578898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2"/>
            <a:ext cx="8229600" cy="57912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6324-5589-4C00-92B7-ABC9242DA29F}" type="datetime1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51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DBCCE-719E-42CC-8048-7ECA9D8B017C}" type="datetime1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29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8CF32-2644-4F9C-8954-497F68E18B82}" type="datetime1">
              <a:rPr lang="ru-RU" smtClean="0"/>
              <a:t>15.12.2023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Rectangle 15"/>
          <p:cNvSpPr/>
          <p:nvPr/>
        </p:nvSpPr>
        <p:spPr>
          <a:xfrm>
            <a:off x="756875" y="3048003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2"/>
            <a:ext cx="10261600" cy="1295401"/>
          </a:xfrm>
        </p:spPr>
        <p:txBody>
          <a:bodyPr anchor="b" anchorCtr="0">
            <a:noAutofit/>
          </a:bodyPr>
          <a:lstStyle>
            <a:lvl1pPr algn="ctr" defTabSz="1219170" rtl="0" eaLnBrk="1" latinLnBrk="0" hangingPunct="1">
              <a:spcBef>
                <a:spcPct val="0"/>
              </a:spcBef>
              <a:buNone/>
              <a:defRPr lang="en-US" sz="5333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3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3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667" cap="all" spc="333" baseline="0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2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6255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CD432-ED13-41EC-B937-780405946724}" type="datetime1">
              <a:rPr lang="ru-RU" smtClean="0"/>
              <a:t>15.12.2023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84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7"/>
            <a:ext cx="5386917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sz="29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1"/>
            <a:ext cx="5386917" cy="368776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722437"/>
            <a:ext cx="5389033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sz="29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438401"/>
            <a:ext cx="5389033" cy="368776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B568-ED75-4275-B586-B8D59C45FE1B}" type="datetime1">
              <a:rPr lang="ru-RU" smtClean="0"/>
              <a:t>15.12.2023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61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127A-10B2-44AD-AD71-C85D9BF71B3D}" type="datetime1">
              <a:rPr lang="ru-RU" smtClean="0"/>
              <a:t>15.12.2023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04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3043-6726-4199-A6B7-D45098A8C06F}" type="datetime1">
              <a:rPr lang="ru-RU" smtClean="0"/>
              <a:t>15.12.2023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4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E6C89-9762-4177-AB48-FA518EBB0464}" type="datetime1">
              <a:rPr lang="ru-RU" smtClean="0"/>
              <a:t>15.12.2023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533"/>
              </a:spcBef>
              <a:buNone/>
              <a:defRPr sz="1867">
                <a:solidFill>
                  <a:schemeClr val="accent1">
                    <a:lumMod val="50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4"/>
            <a:ext cx="3064845" cy="1191620"/>
          </a:xfrm>
        </p:spPr>
        <p:txBody>
          <a:bodyPr anchor="b">
            <a:normAutofit/>
          </a:bodyPr>
          <a:lstStyle>
            <a:lvl1pPr algn="l">
              <a:defRPr sz="2667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59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8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472C-C250-4D2C-8A1D-BBD904F0A913}" type="datetime1">
              <a:rPr lang="ru-RU" smtClean="0"/>
              <a:t>15.12.2023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ectangle 11"/>
          <p:cNvSpPr/>
          <p:nvPr/>
        </p:nvSpPr>
        <p:spPr>
          <a:xfrm>
            <a:off x="1016004" y="5029202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333" baseline="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667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01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2"/>
                </a:solidFill>
              </a:defRPr>
            </a:lvl1pPr>
          </a:lstStyle>
          <a:p>
            <a:fld id="{3B807B60-A9EC-4D04-8BA7-E08C1275688F}" type="datetime1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65760" y="278167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1219170" rtl="0" eaLnBrk="1" latinLnBrk="0" hangingPunct="1"/>
            <a:endParaRPr lang="en-US" sz="24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0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4667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457189" indent="-304792" algn="l" defTabSz="12191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853419" indent="-304792" algn="l" defTabSz="121917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667" kern="1200">
          <a:solidFill>
            <a:schemeClr val="tx2"/>
          </a:solidFill>
          <a:latin typeface="+mn-lt"/>
          <a:ea typeface="+mn-ea"/>
          <a:cs typeface="+mn-cs"/>
        </a:defRPr>
      </a:lvl2pPr>
      <a:lvl3pPr marL="1219170" indent="-304792" algn="l" defTabSz="121917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706837" indent="-304792" algn="l" defTabSz="121917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133" kern="1200">
          <a:solidFill>
            <a:schemeClr val="tx2"/>
          </a:solidFill>
          <a:latin typeface="+mn-lt"/>
          <a:ea typeface="+mn-ea"/>
          <a:cs typeface="+mn-cs"/>
        </a:defRPr>
      </a:lvl4pPr>
      <a:lvl5pPr marL="2072588" indent="-304792" algn="l" defTabSz="121917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13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316422" indent="-243834" algn="l" defTabSz="12191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6pPr>
      <a:lvl7pPr marL="2682173" indent="-243834" algn="l" defTabSz="121917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7pPr>
      <a:lvl8pPr marL="2926007" indent="-243834" algn="l" defTabSz="121917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8pPr>
      <a:lvl9pPr marL="3169841" indent="-243834" algn="l" defTabSz="121917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A88CB3-2A86-B743-5B2E-2BD0FB4F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1</a:t>
            </a:fld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FC7D65-D0DD-52FD-AE10-7E2982DAF95E}"/>
              </a:ext>
            </a:extLst>
          </p:cNvPr>
          <p:cNvSpPr txBox="1"/>
          <p:nvPr/>
        </p:nvSpPr>
        <p:spPr>
          <a:xfrm>
            <a:off x="466987" y="2131761"/>
            <a:ext cx="1125802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E62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ходе реализации требований Декрета Президента Республики Беларусь от 24 ноября 2006 г. № 18 </a:t>
            </a:r>
            <a:br>
              <a:rPr lang="ru-RU" sz="3200" b="1" dirty="0">
                <a:solidFill>
                  <a:srgbClr val="0E62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E62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дополнительных мерах по государственной защите детей в неблагополучных семьях» в Минской области»</a:t>
            </a:r>
            <a:endParaRPr lang="ru-RU" sz="3200" b="1" dirty="0">
              <a:solidFill>
                <a:srgbClr val="0E62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716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Возрастной состав несовершеннолетних, находящихся в СОП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243522"/>
              </p:ext>
            </p:extLst>
          </p:nvPr>
        </p:nvGraphicFramePr>
        <p:xfrm>
          <a:off x="578840" y="1887293"/>
          <a:ext cx="10788243" cy="425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10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99930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>Местность, в которой проживают несовершеннолетние, находящиеся в СОП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458856"/>
              </p:ext>
            </p:extLst>
          </p:nvPr>
        </p:nvGraphicFramePr>
        <p:xfrm>
          <a:off x="578840" y="1887293"/>
          <a:ext cx="10788243" cy="425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11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37373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 признаны находящимися в СОП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12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4246931"/>
              </p:ext>
            </p:extLst>
          </p:nvPr>
        </p:nvGraphicFramePr>
        <p:xfrm>
          <a:off x="240075" y="1653166"/>
          <a:ext cx="1180931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4">
            <a:extLst>
              <a:ext uri="{FF2B5EF4-FFF2-40B4-BE49-F238E27FC236}">
                <a16:creationId xmlns:a16="http://schemas.microsoft.com/office/drawing/2014/main" id="{B8069F23-6A91-3EA4-F208-394E4C7F12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354054"/>
              </p:ext>
            </p:extLst>
          </p:nvPr>
        </p:nvGraphicFramePr>
        <p:xfrm>
          <a:off x="143701" y="3237342"/>
          <a:ext cx="12002059" cy="4800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5509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Снято с </a:t>
            </a:r>
            <a:r>
              <a:rPr lang="ru-RU" sz="4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СОП детей по причине устранения семейного неблагополучия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13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0205789"/>
              </p:ext>
            </p:extLst>
          </p:nvPr>
        </p:nvGraphicFramePr>
        <p:xfrm>
          <a:off x="191344" y="1980336"/>
          <a:ext cx="11809312" cy="5007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5406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733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Признаны нуждающимися в НГЗ и отобраны </a:t>
            </a:r>
            <a:br>
              <a:rPr lang="en-US" sz="3733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733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родителей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4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40"/>
              <a:t>14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8" name="Объект 4">
            <a:extLst>
              <a:ext uri="{FF2B5EF4-FFF2-40B4-BE49-F238E27FC236}">
                <a16:creationId xmlns:a16="http://schemas.microsoft.com/office/drawing/2014/main" id="{6597E509-EBF8-4FB7-9901-8300B422FF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308939"/>
              </p:ext>
            </p:extLst>
          </p:nvPr>
        </p:nvGraphicFramePr>
        <p:xfrm>
          <a:off x="0" y="-612396"/>
          <a:ext cx="12200389" cy="12064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0466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Детские социальные приюты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15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4772815"/>
              </p:ext>
            </p:extLst>
          </p:nvPr>
        </p:nvGraphicFramePr>
        <p:xfrm>
          <a:off x="191344" y="1862356"/>
          <a:ext cx="11809312" cy="512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1534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в родительских правах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16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8215227"/>
              </p:ext>
            </p:extLst>
          </p:nvPr>
        </p:nvGraphicFramePr>
        <p:xfrm>
          <a:off x="191344" y="1862356"/>
          <a:ext cx="11809312" cy="512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6409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несовершеннолетних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17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525688"/>
              </p:ext>
            </p:extLst>
          </p:nvPr>
        </p:nvGraphicFramePr>
        <p:xfrm>
          <a:off x="174566" y="1669409"/>
          <a:ext cx="2275019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A1B48D6C-58F6-92C5-750A-ECC504B8F0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6842892"/>
              </p:ext>
            </p:extLst>
          </p:nvPr>
        </p:nvGraphicFramePr>
        <p:xfrm>
          <a:off x="2456371" y="1639236"/>
          <a:ext cx="2883018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563F2931-BCAC-DB5D-530D-32D22E1056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4952091"/>
              </p:ext>
            </p:extLst>
          </p:nvPr>
        </p:nvGraphicFramePr>
        <p:xfrm>
          <a:off x="5427473" y="1639236"/>
          <a:ext cx="3038416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F13FDE42-851C-9074-52DF-FC5F5D9A74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4976912"/>
              </p:ext>
            </p:extLst>
          </p:nvPr>
        </p:nvGraphicFramePr>
        <p:xfrm>
          <a:off x="8737600" y="1666906"/>
          <a:ext cx="3038416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86198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расходов на содержание детей </a:t>
            </a:r>
            <a:b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.2023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1EE5C-4EE8-49F0-9450-F8139501C76D}" type="slidenum"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30303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srgbClr val="30303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aphicFrame>
        <p:nvGraphicFramePr>
          <p:cNvPr id="10" name="Объект 4">
            <a:extLst>
              <a:ext uri="{FF2B5EF4-FFF2-40B4-BE49-F238E27FC236}">
                <a16:creationId xmlns:a16="http://schemas.microsoft.com/office/drawing/2014/main" id="{DD018143-4625-4E6E-B7E8-796747E7A5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027291"/>
              </p:ext>
            </p:extLst>
          </p:nvPr>
        </p:nvGraphicFramePr>
        <p:xfrm>
          <a:off x="-24910" y="-385894"/>
          <a:ext cx="12200389" cy="1131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7366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rmAutofit fontScale="90000"/>
          </a:bodyPr>
          <a:lstStyle/>
          <a:p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расходов на содержание детей 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840763"/>
              </p:ext>
            </p:extLst>
          </p:nvPr>
        </p:nvGraphicFramePr>
        <p:xfrm>
          <a:off x="578840" y="1887293"/>
          <a:ext cx="10788243" cy="425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19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295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885" y="520806"/>
            <a:ext cx="11014229" cy="803109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solidFill>
                  <a:schemeClr val="tx1"/>
                </a:solidFill>
              </a:rPr>
              <a:t>Рассмотрение вопроса по профилактике семейного неблагополучия</a:t>
            </a:r>
            <a:endParaRPr lang="ru-RU" sz="4267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68341" y="6309320"/>
            <a:ext cx="2844800" cy="365125"/>
          </a:xfrm>
        </p:spPr>
        <p:txBody>
          <a:bodyPr/>
          <a:lstStyle/>
          <a:p>
            <a:fld id="{DA71EE5C-4EE8-49F0-9450-F8139501C76D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25815768"/>
              </p:ext>
            </p:extLst>
          </p:nvPr>
        </p:nvGraphicFramePr>
        <p:xfrm>
          <a:off x="1970383" y="1802562"/>
          <a:ext cx="3855402" cy="468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8630D32E-A4B5-7C81-85E5-7F2A375E89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7489951"/>
              </p:ext>
            </p:extLst>
          </p:nvPr>
        </p:nvGraphicFramePr>
        <p:xfrm>
          <a:off x="6211493" y="1802561"/>
          <a:ext cx="3855402" cy="468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583970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неполного возмещения расходов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1EE5C-4EE8-49F0-9450-F8139501C76D}" type="slidenum"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30303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srgbClr val="30303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794F2CA6-10CC-0C35-4601-249FA51DD8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837790"/>
              </p:ext>
            </p:extLst>
          </p:nvPr>
        </p:nvGraphicFramePr>
        <p:xfrm>
          <a:off x="578840" y="1887293"/>
          <a:ext cx="10788243" cy="4689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571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215" y="474105"/>
            <a:ext cx="11014229" cy="803109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Принятые меры</a:t>
            </a:r>
            <a:endParaRPr lang="ru-RU" sz="4267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68341" y="6309320"/>
            <a:ext cx="2844800" cy="365125"/>
          </a:xfrm>
        </p:spPr>
        <p:txBody>
          <a:bodyPr/>
          <a:lstStyle/>
          <a:p>
            <a:fld id="{DA71EE5C-4EE8-49F0-9450-F8139501C76D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91934839"/>
              </p:ext>
            </p:extLst>
          </p:nvPr>
        </p:nvGraphicFramePr>
        <p:xfrm>
          <a:off x="178859" y="1828800"/>
          <a:ext cx="11834281" cy="4555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78A6BBE-C2D5-42E0-B3D7-6D7D18E24DCD}"/>
              </a:ext>
            </a:extLst>
          </p:cNvPr>
          <p:cNvSpPr/>
          <p:nvPr/>
        </p:nvSpPr>
        <p:spPr>
          <a:xfrm>
            <a:off x="9286016" y="2751589"/>
            <a:ext cx="2634740" cy="2944536"/>
          </a:xfrm>
          <a:prstGeom prst="roundRect">
            <a:avLst>
              <a:gd name="adj" fmla="val 8881"/>
            </a:avLst>
          </a:prstGeom>
          <a:solidFill>
            <a:srgbClr val="0E62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Контроль за многодетными семьями</a:t>
            </a:r>
          </a:p>
        </p:txBody>
      </p:sp>
    </p:spTree>
    <p:extLst>
      <p:ext uri="{BB962C8B-B14F-4D97-AF65-F5344CB8AC3E}">
        <p14:creationId xmlns:p14="http://schemas.microsoft.com/office/powerpoint/2010/main" val="539593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Дети, признанные находящимися в СОП, 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в Республике Беларусь по итогам </a:t>
            </a:r>
            <a:r>
              <a:rPr lang="en-US" sz="3200" dirty="0">
                <a:solidFill>
                  <a:schemeClr val="tx1"/>
                </a:solidFill>
              </a:rPr>
              <a:t>III </a:t>
            </a:r>
            <a:r>
              <a:rPr lang="ru-RU" sz="3200" dirty="0">
                <a:solidFill>
                  <a:schemeClr val="tx1"/>
                </a:solidFill>
              </a:rPr>
              <a:t>квартала 202</a:t>
            </a:r>
            <a:r>
              <a:rPr lang="en-US" sz="3200" dirty="0">
                <a:solidFill>
                  <a:schemeClr val="tx1"/>
                </a:solidFill>
              </a:rPr>
              <a:t>3</a:t>
            </a:r>
            <a:r>
              <a:rPr lang="ru-RU" sz="3200" dirty="0">
                <a:solidFill>
                  <a:schemeClr val="tx1"/>
                </a:solidFill>
              </a:rPr>
              <a:t> 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3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D7530722-9CAE-4254-A689-C6994CDA19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33647"/>
              </p:ext>
            </p:extLst>
          </p:nvPr>
        </p:nvGraphicFramePr>
        <p:xfrm>
          <a:off x="431371" y="3332990"/>
          <a:ext cx="11329259" cy="4224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Объект 4">
            <a:extLst>
              <a:ext uri="{FF2B5EF4-FFF2-40B4-BE49-F238E27FC236}">
                <a16:creationId xmlns:a16="http://schemas.microsoft.com/office/drawing/2014/main" id="{10EB5FC4-9986-43C1-816B-79123D101C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4245934"/>
              </p:ext>
            </p:extLst>
          </p:nvPr>
        </p:nvGraphicFramePr>
        <p:xfrm>
          <a:off x="191344" y="1561975"/>
          <a:ext cx="11809312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688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733" dirty="0">
                <a:solidFill>
                  <a:schemeClr val="tx1"/>
                </a:solidFill>
              </a:rPr>
              <a:t>Дети, находящиеся в СОП, </a:t>
            </a:r>
            <a:br>
              <a:rPr lang="ru-RU" sz="3733" dirty="0">
                <a:solidFill>
                  <a:schemeClr val="tx1"/>
                </a:solidFill>
              </a:rPr>
            </a:br>
            <a:r>
              <a:rPr lang="ru-RU" sz="3733" dirty="0">
                <a:solidFill>
                  <a:schemeClr val="tx1"/>
                </a:solidFill>
              </a:rPr>
              <a:t>в Минской области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4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AE9FA767-71DB-43C9-A7D3-AFF5D8C37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883036"/>
              </p:ext>
            </p:extLst>
          </p:nvPr>
        </p:nvGraphicFramePr>
        <p:xfrm>
          <a:off x="308888" y="1871900"/>
          <a:ext cx="3829311" cy="483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8F1C9D3-EAD7-4650-8F6B-8A0853528465}"/>
              </a:ext>
            </a:extLst>
          </p:cNvPr>
          <p:cNvSpPr txBox="1"/>
          <p:nvPr/>
        </p:nvSpPr>
        <p:spPr>
          <a:xfrm>
            <a:off x="5440306" y="1687234"/>
            <a:ext cx="1725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На 01.10.2023</a:t>
            </a:r>
          </a:p>
        </p:txBody>
      </p:sp>
      <p:graphicFrame>
        <p:nvGraphicFramePr>
          <p:cNvPr id="4" name="Объект 4">
            <a:extLst>
              <a:ext uri="{FF2B5EF4-FFF2-40B4-BE49-F238E27FC236}">
                <a16:creationId xmlns:a16="http://schemas.microsoft.com/office/drawing/2014/main" id="{E2DE5CF9-6071-999C-B571-3256E72AEE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4873172"/>
              </p:ext>
            </p:extLst>
          </p:nvPr>
        </p:nvGraphicFramePr>
        <p:xfrm>
          <a:off x="4368172" y="1841577"/>
          <a:ext cx="3668970" cy="4897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Объект 4">
            <a:extLst>
              <a:ext uri="{FF2B5EF4-FFF2-40B4-BE49-F238E27FC236}">
                <a16:creationId xmlns:a16="http://schemas.microsoft.com/office/drawing/2014/main" id="{A7C38719-D51D-864D-15B1-D8512C0F3D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810074"/>
              </p:ext>
            </p:extLst>
          </p:nvPr>
        </p:nvGraphicFramePr>
        <p:xfrm>
          <a:off x="8214142" y="1765444"/>
          <a:ext cx="3668970" cy="5092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00752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Признание детей находящимися в СОП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в регионах на 01.</a:t>
            </a:r>
            <a:r>
              <a:rPr lang="en-US" dirty="0">
                <a:solidFill>
                  <a:schemeClr val="tx1"/>
                </a:solidFill>
              </a:rPr>
              <a:t>12</a:t>
            </a:r>
            <a:r>
              <a:rPr lang="ru-RU" dirty="0">
                <a:solidFill>
                  <a:schemeClr val="tx1"/>
                </a:solidFill>
              </a:rPr>
              <a:t>.2023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5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6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418196"/>
              </p:ext>
            </p:extLst>
          </p:nvPr>
        </p:nvGraphicFramePr>
        <p:xfrm>
          <a:off x="142613" y="1447800"/>
          <a:ext cx="11618751" cy="6781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3237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733" dirty="0">
                <a:solidFill>
                  <a:schemeClr val="tx1"/>
                </a:solidFill>
              </a:rPr>
              <a:t>Информирование о семейном неблагополучии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6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442087"/>
              </p:ext>
            </p:extLst>
          </p:nvPr>
        </p:nvGraphicFramePr>
        <p:xfrm>
          <a:off x="239349" y="1752600"/>
          <a:ext cx="11617291" cy="4844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1012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>Признание детей в СОП за 2019 гг. – 2023 гг.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7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8" name="Объект 4">
            <a:extLst>
              <a:ext uri="{FF2B5EF4-FFF2-40B4-BE49-F238E27FC236}">
                <a16:creationId xmlns:a16="http://schemas.microsoft.com/office/drawing/2014/main" id="{42ECDBBE-8507-4835-BEB2-D98FF1EC06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261025"/>
              </p:ext>
            </p:extLst>
          </p:nvPr>
        </p:nvGraphicFramePr>
        <p:xfrm>
          <a:off x="431370" y="827015"/>
          <a:ext cx="11329259" cy="6931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833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053" y="377687"/>
            <a:ext cx="11330608" cy="97403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Причины постановки на учет в СОП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8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79767DEA-ED95-6909-11C9-2747BE886F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8336590"/>
              </p:ext>
            </p:extLst>
          </p:nvPr>
        </p:nvGraphicFramePr>
        <p:xfrm>
          <a:off x="258416" y="1223908"/>
          <a:ext cx="11608905" cy="5435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6302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Характеристика семей СОП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074265"/>
              </p:ext>
            </p:extLst>
          </p:nvPr>
        </p:nvGraphicFramePr>
        <p:xfrm>
          <a:off x="-1715587" y="1878748"/>
          <a:ext cx="9176014" cy="4373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9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30239E5A-AE0D-4860-9703-3F0BE24055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7423411"/>
              </p:ext>
            </p:extLst>
          </p:nvPr>
        </p:nvGraphicFramePr>
        <p:xfrm>
          <a:off x="5703035" y="1155815"/>
          <a:ext cx="6069130" cy="5818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CEFBD56-FA85-4B83-B381-C767A83EC816}"/>
              </a:ext>
            </a:extLst>
          </p:cNvPr>
          <p:cNvSpPr txBox="1"/>
          <p:nvPr/>
        </p:nvSpPr>
        <p:spPr>
          <a:xfrm>
            <a:off x="7827947" y="1878748"/>
            <a:ext cx="2560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Многодетные семьи</a:t>
            </a:r>
          </a:p>
        </p:txBody>
      </p:sp>
    </p:spTree>
    <p:extLst>
      <p:ext uri="{BB962C8B-B14F-4D97-AF65-F5344CB8AC3E}">
        <p14:creationId xmlns:p14="http://schemas.microsoft.com/office/powerpoint/2010/main" val="2521336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401</Words>
  <Application>Microsoft Office PowerPoint</Application>
  <PresentationFormat>Широкоэкранный</PresentationFormat>
  <Paragraphs>131</Paragraphs>
  <Slides>21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Book Antiqua</vt:lpstr>
      <vt:lpstr>Calibri</vt:lpstr>
      <vt:lpstr>Century Gothic</vt:lpstr>
      <vt:lpstr>Times New Roman</vt:lpstr>
      <vt:lpstr>Аптека</vt:lpstr>
      <vt:lpstr>Презентация PowerPoint</vt:lpstr>
      <vt:lpstr>Рассмотрение вопроса по профилактике семейного неблагополучия</vt:lpstr>
      <vt:lpstr>Дети, признанные находящимися в СОП,  в Республике Беларусь по итогам III квартала 2023 г.</vt:lpstr>
      <vt:lpstr>Дети, находящиеся в СОП,  в Минской области </vt:lpstr>
      <vt:lpstr>Признание детей находящимися в СОП в регионах на 01.12.2023</vt:lpstr>
      <vt:lpstr>Информирование о семейном неблагополучии</vt:lpstr>
      <vt:lpstr>Признание детей в СОП за 2019 гг. – 2023 гг.</vt:lpstr>
      <vt:lpstr>Причины постановки на учет в СОП</vt:lpstr>
      <vt:lpstr>Характеристика семей СОП</vt:lpstr>
      <vt:lpstr>Возрастной состав несовершеннолетних, находящихся в СОП</vt:lpstr>
      <vt:lpstr>Местность, в которой проживают несовершеннолетние, находящиеся в СОП</vt:lpstr>
      <vt:lpstr>Повторно признаны находящимися в СОП</vt:lpstr>
      <vt:lpstr>Снято с учета СОП детей по причине устранения семейного неблагополучия</vt:lpstr>
      <vt:lpstr>Признаны нуждающимися в НГЗ и отобраны  у родителей</vt:lpstr>
      <vt:lpstr>Детские социальные приюты</vt:lpstr>
      <vt:lpstr>Восстановление в родительских правах</vt:lpstr>
      <vt:lpstr>Воспитание несовершеннолетних</vt:lpstr>
      <vt:lpstr>Возмещение расходов на содержание детей  на 01.12.2023</vt:lpstr>
      <vt:lpstr>Возмещение расходов на содержание детей </vt:lpstr>
      <vt:lpstr>Основные причины неполного возмещения расходов</vt:lpstr>
      <vt:lpstr>Принятые меры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Шумилова Ярослава Игоревна</dc:creator>
  <cp:lastModifiedBy>Шумилова Ярослава Игоревна</cp:lastModifiedBy>
  <cp:revision>137</cp:revision>
  <cp:lastPrinted>2023-03-22T11:18:43Z</cp:lastPrinted>
  <dcterms:created xsi:type="dcterms:W3CDTF">2022-11-28T14:18:23Z</dcterms:created>
  <dcterms:modified xsi:type="dcterms:W3CDTF">2023-12-15T11:15:24Z</dcterms:modified>
</cp:coreProperties>
</file>