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sldIdLst>
    <p:sldId id="405" r:id="rId2"/>
    <p:sldId id="422" r:id="rId3"/>
    <p:sldId id="424" r:id="rId4"/>
    <p:sldId id="440" r:id="rId5"/>
    <p:sldId id="636" r:id="rId6"/>
    <p:sldId id="423" r:id="rId7"/>
    <p:sldId id="428" r:id="rId8"/>
    <p:sldId id="431" r:id="rId9"/>
    <p:sldId id="432" r:id="rId10"/>
    <p:sldId id="433" r:id="rId11"/>
    <p:sldId id="434" r:id="rId12"/>
    <p:sldId id="460" r:id="rId13"/>
    <p:sldId id="462" r:id="rId14"/>
    <p:sldId id="464" r:id="rId15"/>
    <p:sldId id="461" r:id="rId16"/>
    <p:sldId id="463" r:id="rId17"/>
    <p:sldId id="466" r:id="rId18"/>
    <p:sldId id="467" r:id="rId19"/>
    <p:sldId id="465" r:id="rId20"/>
    <p:sldId id="468" r:id="rId21"/>
    <p:sldId id="469" r:id="rId22"/>
    <p:sldId id="470" r:id="rId23"/>
    <p:sldId id="471" r:id="rId24"/>
    <p:sldId id="632" r:id="rId25"/>
    <p:sldId id="473" r:id="rId26"/>
    <p:sldId id="474" r:id="rId27"/>
    <p:sldId id="472" r:id="rId28"/>
    <p:sldId id="491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500" r:id="rId37"/>
    <p:sldId id="501" r:id="rId38"/>
    <p:sldId id="492" r:id="rId39"/>
    <p:sldId id="504" r:id="rId40"/>
    <p:sldId id="502" r:id="rId41"/>
    <p:sldId id="516" r:id="rId42"/>
    <p:sldId id="517" r:id="rId43"/>
    <p:sldId id="518" r:id="rId44"/>
    <p:sldId id="519" r:id="rId45"/>
    <p:sldId id="520" r:id="rId46"/>
    <p:sldId id="522" r:id="rId47"/>
    <p:sldId id="523" r:id="rId48"/>
    <p:sldId id="524" r:id="rId49"/>
    <p:sldId id="525" r:id="rId50"/>
    <p:sldId id="526" r:id="rId51"/>
    <p:sldId id="527" r:id="rId52"/>
    <p:sldId id="528" r:id="rId53"/>
    <p:sldId id="529" r:id="rId54"/>
    <p:sldId id="530" r:id="rId55"/>
    <p:sldId id="521" r:id="rId56"/>
    <p:sldId id="531" r:id="rId57"/>
    <p:sldId id="532" r:id="rId58"/>
    <p:sldId id="533" r:id="rId59"/>
    <p:sldId id="534" r:id="rId60"/>
    <p:sldId id="535" r:id="rId61"/>
    <p:sldId id="503" r:id="rId62"/>
    <p:sldId id="536" r:id="rId63"/>
    <p:sldId id="537" r:id="rId64"/>
    <p:sldId id="538" r:id="rId65"/>
    <p:sldId id="539" r:id="rId66"/>
    <p:sldId id="540" r:id="rId67"/>
    <p:sldId id="541" r:id="rId68"/>
    <p:sldId id="542" r:id="rId69"/>
    <p:sldId id="543" r:id="rId70"/>
    <p:sldId id="544" r:id="rId71"/>
    <p:sldId id="490" r:id="rId72"/>
    <p:sldId id="557" r:id="rId73"/>
    <p:sldId id="558" r:id="rId74"/>
    <p:sldId id="559" r:id="rId75"/>
    <p:sldId id="556" r:id="rId76"/>
    <p:sldId id="560" r:id="rId77"/>
    <p:sldId id="561" r:id="rId78"/>
    <p:sldId id="562" r:id="rId79"/>
    <p:sldId id="563" r:id="rId80"/>
    <p:sldId id="564" r:id="rId81"/>
    <p:sldId id="565" r:id="rId82"/>
    <p:sldId id="566" r:id="rId83"/>
    <p:sldId id="575" r:id="rId84"/>
    <p:sldId id="576" r:id="rId85"/>
    <p:sldId id="578" r:id="rId86"/>
    <p:sldId id="577" r:id="rId87"/>
    <p:sldId id="579" r:id="rId88"/>
    <p:sldId id="580" r:id="rId89"/>
    <p:sldId id="581" r:id="rId90"/>
    <p:sldId id="634" r:id="rId91"/>
    <p:sldId id="633" r:id="rId92"/>
    <p:sldId id="587" r:id="rId93"/>
    <p:sldId id="588" r:id="rId94"/>
    <p:sldId id="589" r:id="rId95"/>
    <p:sldId id="590" r:id="rId96"/>
    <p:sldId id="591" r:id="rId97"/>
    <p:sldId id="592" r:id="rId98"/>
    <p:sldId id="593" r:id="rId99"/>
    <p:sldId id="594" r:id="rId100"/>
    <p:sldId id="595" r:id="rId101"/>
    <p:sldId id="596" r:id="rId102"/>
    <p:sldId id="597" r:id="rId103"/>
    <p:sldId id="598" r:id="rId104"/>
    <p:sldId id="599" r:id="rId105"/>
    <p:sldId id="600" r:id="rId106"/>
    <p:sldId id="601" r:id="rId107"/>
    <p:sldId id="602" r:id="rId108"/>
    <p:sldId id="603" r:id="rId109"/>
    <p:sldId id="604" r:id="rId110"/>
    <p:sldId id="605" r:id="rId111"/>
    <p:sldId id="606" r:id="rId112"/>
    <p:sldId id="607" r:id="rId113"/>
    <p:sldId id="611" r:id="rId114"/>
    <p:sldId id="612" r:id="rId115"/>
    <p:sldId id="613" r:id="rId116"/>
    <p:sldId id="622" r:id="rId117"/>
    <p:sldId id="623" r:id="rId118"/>
    <p:sldId id="635" r:id="rId119"/>
    <p:sldId id="624" r:id="rId120"/>
    <p:sldId id="625" r:id="rId121"/>
    <p:sldId id="621" r:id="rId122"/>
    <p:sldId id="629" r:id="rId123"/>
    <p:sldId id="630" r:id="rId124"/>
    <p:sldId id="626" r:id="rId125"/>
    <p:sldId id="631" r:id="rId126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8" autoAdjust="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101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101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795A94-5C36-4904-A848-FF073303E0DB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08563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6"/>
            <a:ext cx="2984870" cy="50101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6"/>
            <a:ext cx="2984870" cy="501015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53D9D08-EC73-48BE-B362-BE1D6A1B8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812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BA212D9-3825-4DDA-A3E1-888CD81FD278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F1DD617-1E25-4C4C-9A79-BBC7324440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19BFC-4B23-4EA0-92D1-B0421A905E9C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CF610-F7DE-4390-B64C-046D0F7B8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381458"/>
              <a:ext cx="877650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66D3C-4E69-4476-8BBF-5113DB8E35A1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CFF55-6B3E-40A7-A4B3-6A42D8060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49585-99C1-40FD-890C-A468D6AE4B85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10564-9685-46B9-B23D-249B16DFC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C6A7-3D55-4DBB-AE88-E27313F05631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31CB9-4211-4927-9AA3-5A9D2D078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28588-BA1D-4416-ACED-0FB5DFA44C92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DCC9D-C44F-4A82-8051-FBADC6772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74EB8-26A5-4EEC-B627-262343234D4F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61FD0-BD50-48D5-A78C-C9903B662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7772" y="1381459"/>
              <a:ext cx="8763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F0C3A-780F-4B64-9D36-53280014B8E8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A9B4C-F3C1-4C79-881A-45A97390F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0E58A-D4D2-4952-9202-65FC55EF7FCA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9EF1-289C-4041-96B6-F24EB32CC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10AE1-B07F-40A8-B3B5-142A3D2D7609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9C1A4-68B1-405C-BEE1-BEEEC01FD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D495B-00BD-4319-813D-F491173B19CC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10228-B3C9-4ED1-84BE-1064653DB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054410D-4BA0-45F5-91ED-4A021D9E0E94}" type="datetimeFigureOut">
              <a:rPr lang="ru-RU"/>
              <a:pPr>
                <a:defRPr/>
              </a:pPr>
              <a:t>19.12.2025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8EFE260-D7C6-4265-BE5A-BBD65F2F0F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1" r:id="rId7"/>
    <p:sldLayoutId id="2147483670" r:id="rId8"/>
    <p:sldLayoutId id="2147483669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56263" cy="1054250"/>
          </a:xfrm>
        </p:spPr>
        <p:txBody>
          <a:bodyPr rtlCol="0">
            <a:noAutofit/>
          </a:bodyPr>
          <a:lstStyle/>
          <a:p>
            <a:pPr marL="365760" indent="-36576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  <a:t>Общее количество воинских захоронений 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</a:b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  <a:t>и захоронений жертв войн на территории Любанского района – 132:</a:t>
            </a:r>
            <a:b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+mn-ea"/>
                <a:cs typeface="+mn-cs"/>
              </a:rPr>
            </a:b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27088" y="1916113"/>
            <a:ext cx="7993062" cy="4249737"/>
          </a:xfrm>
        </p:spPr>
        <p:txBody>
          <a:bodyPr rtlCol="0">
            <a:noAutofit/>
          </a:bodyPr>
          <a:lstStyle/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90 воинских захоронений </a:t>
            </a: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42 захоронений жертв войн</a:t>
            </a:r>
          </a:p>
          <a:p>
            <a:pPr marL="0" indent="0" eaLnBrk="1" fontAlgn="auto" hangingPunct="1">
              <a:lnSpc>
                <a:spcPts val="1800"/>
              </a:lnSpc>
              <a:spcAft>
                <a:spcPts val="0"/>
              </a:spcAft>
              <a:buNone/>
              <a:defRPr/>
            </a:pP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eaLnBrk="1" fontAlgn="auto" hangingPunct="1">
              <a:lnSpc>
                <a:spcPts val="1800"/>
              </a:lnSpc>
              <a:spcAft>
                <a:spcPts val="0"/>
              </a:spcAft>
              <a:defRPr/>
            </a:pP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eaLnBrk="1" fontAlgn="auto" hangingPunct="1">
              <a:lnSpc>
                <a:spcPts val="18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547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Ковшера</a:t>
            </a:r>
            <a:r>
              <a:rPr lang="ru-RU" sz="1500" b="1" dirty="0">
                <a:latin typeface="Times New Roman" pitchFamily="18" charset="0"/>
              </a:rPr>
              <a:t> И.С.  № 5454,  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 мраморной крошки, установлен один на две могилы. На памятнике имеется фотография погибшего с братом и выбита надпись. Памятник заменен в </a:t>
            </a:r>
            <a:r>
              <a:rPr lang="ru-RU" sz="1500" dirty="0">
                <a:solidFill>
                  <a:schemeClr val="tx1"/>
                </a:solidFill>
              </a:rPr>
              <a:t>2022 г.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РУП «Любанское ЖКХ», ОАО «Рыбокомбинат «Любань»</a:t>
            </a:r>
            <a:endParaRPr lang="ru-RU" sz="1500" dirty="0"/>
          </a:p>
        </p:txBody>
      </p:sp>
      <p:pic>
        <p:nvPicPr>
          <p:cNvPr id="9218" name="Picture 2" descr="G:\D\работа\воинские захоронения\2022-2023 год работа с ВЗ\Любань\IMG-4969835e636e4bd61c5aa914f5c669fb-V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751301"/>
            <a:ext cx="3960000" cy="49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1192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Дайнеко А.П. № 5130,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д.Бояничи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8194" name="Picture 2" descr="C:\Users\User\Desktop\Памятники Субботник\АПРЕЛЬ\20250415_153353_937ccb22-2cc5-4cad-bd5a-fb76b9bc089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838379" y="1218405"/>
            <a:ext cx="4536504" cy="36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2284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Дайнеко М.П. № 5131,  воинское захоронение, индивидуальная могила,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д.Бояничи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35842" name="Picture 2" descr="C:\Users\User\Desktop\Памятники Субботник\АПРЕЛЬ\СОСНЫ\17447640153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764704"/>
            <a:ext cx="3346704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441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Кондратени Г.С. № 5132,  воинское захоронение, индивидуальная могила,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 </a:t>
            </a:r>
            <a:r>
              <a:rPr lang="ru-RU" sz="1500" b="1" dirty="0" err="1">
                <a:latin typeface="Times New Roman" pitchFamily="18" charset="0"/>
              </a:rPr>
              <a:t>д.Бояничи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</a:t>
            </a:r>
            <a:r>
              <a:rPr lang="ru-RU" sz="1500" dirty="0"/>
              <a:t> Сосновский сельисполком</a:t>
            </a:r>
          </a:p>
        </p:txBody>
      </p:sp>
      <p:pic>
        <p:nvPicPr>
          <p:cNvPr id="10242" name="Picture 2" descr="C:\Users\User\Desktop\Памятники Субботник\АПРЕЛЬ\20250415_153127_47f884f5-f0ae-47de-ad0a-440870a599ee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948221" y="1036554"/>
            <a:ext cx="4176464" cy="363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5574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Щербачени</a:t>
            </a:r>
            <a:r>
              <a:rPr lang="ru-RU" sz="1500" b="1" dirty="0">
                <a:latin typeface="Times New Roman" pitchFamily="18" charset="0"/>
              </a:rPr>
              <a:t> В.С. № 5133,  воинское захоронение, индивидуальная могила 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д.Бояничи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 Сосновский сельисполком</a:t>
            </a:r>
          </a:p>
        </p:txBody>
      </p:sp>
      <p:pic>
        <p:nvPicPr>
          <p:cNvPr id="11266" name="Picture 2" descr="C:\Users\User\Desktop\Памятники Субботник\АПРЕЛЬ\IMG-f1cdcde8afde84d099c90b698b8d6414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56736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254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Жура М.П. № 5134,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д.Бояничи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 Сосновский сельисполком</a:t>
            </a:r>
          </a:p>
        </p:txBody>
      </p:sp>
      <p:pic>
        <p:nvPicPr>
          <p:cNvPr id="36866" name="Picture 2" descr="C:\Users\User\Desktop\Памятники Субботник\АПРЕЛЬ\СОСНЫ\IMG-c0d2361c010b710cae463832e5e121ab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764704"/>
            <a:ext cx="3600000" cy="48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980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4160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Осовского</a:t>
            </a:r>
            <a:r>
              <a:rPr lang="ru-RU" sz="1500" b="1" dirty="0">
                <a:latin typeface="Times New Roman" pitchFamily="18" charset="0"/>
              </a:rPr>
              <a:t> А.З. № 5135, захоронение жертв войн,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д.Бояничи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13314" name="Picture 2" descr="C:\Users\User\Desktop\Памятники Субботник\АПРЕЛЬ\IMG-be99d0bb51787617bf4e92f6efeea387-V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5" y="764704"/>
            <a:ext cx="310345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5934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Гуктовского</a:t>
            </a:r>
            <a:r>
              <a:rPr lang="ru-RU" sz="1500" b="1" dirty="0">
                <a:latin typeface="Times New Roman" pitchFamily="18" charset="0"/>
              </a:rPr>
              <a:t> Г.А. № 5136,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СУ «</a:t>
            </a:r>
            <a:r>
              <a:rPr lang="ru-RU" sz="1600" dirty="0" err="1"/>
              <a:t>Загальский</a:t>
            </a:r>
            <a:r>
              <a:rPr lang="ru-RU" sz="1600" dirty="0"/>
              <a:t>» ОАО МАПИД,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14338" name="Picture 2" descr="C:\Users\User\Desktop\Памятники Субботник\АПРЕЛЬ\20250415_130517_bdc02d0a-010c-4a7d-9dd9-e0bb2b3ff47c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881653" y="1175131"/>
            <a:ext cx="4464496" cy="364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5081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Трубача Ф.Г. № 5137,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СУ «</a:t>
            </a:r>
            <a:r>
              <a:rPr lang="ru-RU" sz="1600" dirty="0" err="1"/>
              <a:t>Загальский</a:t>
            </a:r>
            <a:r>
              <a:rPr lang="ru-RU" sz="1600" dirty="0"/>
              <a:t>» ОАО МАПИД,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37890" name="Picture 2" descr="C:\Users\User\Desktop\Памятники Субботник\АПРЕЛЬ\СОСНЫ\20250415_125732_75222849-156a-4fe5-a160-a9a7c45203e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864811" y="1434085"/>
            <a:ext cx="4320000" cy="303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854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Бондаренко П.П. № 5138,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СУ «</a:t>
            </a:r>
            <a:r>
              <a:rPr lang="ru-RU" sz="1600" dirty="0" err="1"/>
              <a:t>Загальский</a:t>
            </a:r>
            <a:r>
              <a:rPr lang="ru-RU" sz="1600" dirty="0"/>
              <a:t>» ОАО МАПИД,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38914" name="Picture 2" descr="C:\Users\User\Desktop\Памятники Субботник\АПРЕЛЬ\СОСНЫ\20250415_131449_d5cc6870-b71f-4518-b151-b3db23da1ba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838854" y="1361947"/>
            <a:ext cx="4650868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937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4160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Сулима И.Н. № 5139, захоронение жертв войн,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урочище «</a:t>
            </a:r>
            <a:r>
              <a:rPr lang="ru-RU" sz="1500" b="1" dirty="0" err="1">
                <a:latin typeface="Times New Roman" pitchFamily="18" charset="0"/>
              </a:rPr>
              <a:t>Нивки</a:t>
            </a:r>
            <a:r>
              <a:rPr lang="ru-RU" sz="1500" b="1" dirty="0">
                <a:latin typeface="Times New Roman" pitchFamily="18" charset="0"/>
              </a:rPr>
              <a:t>»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17410" name="Picture 2" descr="C:\Users\User\Desktop\Памятники Субботник\АПРЕЛЬ\IMG-c70dfb98de32f56ed244a359a031bd19-V_3ee2e7db-98c8-4eee-9135-a52db6217dc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49000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5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Вишневского И.И.  № 6700,  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светлой  мраморной крошки. На памятнике имеется выбита надпись. </a:t>
            </a:r>
          </a:p>
          <a:p>
            <a:pPr algn="just"/>
            <a:r>
              <a:rPr lang="ru-RU" sz="1500" dirty="0"/>
              <a:t>Памятник заменен в </a:t>
            </a:r>
            <a:r>
              <a:rPr lang="ru-RU" sz="1500" dirty="0">
                <a:solidFill>
                  <a:schemeClr val="tx1"/>
                </a:solidFill>
              </a:rPr>
              <a:t>2007 г.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РУП «Любанское ЖКХ», Любанский филиал ОАО «Слуцкий сыродельный комбинат» </a:t>
            </a:r>
            <a:endParaRPr lang="ru-RU" sz="1500" dirty="0"/>
          </a:p>
        </p:txBody>
      </p:sp>
      <p:pic>
        <p:nvPicPr>
          <p:cNvPr id="6146" name="Picture 2" descr="C:\Users\User\Desktop\Памятники Субботник\АПРЕЛЬ\IMG-ff68e890fbc31929cd01448aab30b8e1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0944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4160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5167, захоронение жертв войн,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19458" name="Picture 2" descr="C:\Users\User\Desktop\Памятники Субботник\АПРЕЛЬ\20250415_132000_d6da3379-1acf-4505-8e91-9fcac939dd5c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009319" y="1026112"/>
            <a:ext cx="4053800" cy="34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833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4160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5168, захоронение жертв войн,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20483" name="Picture 3" descr="G:\downloads\20250416_21411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4"/>
            <a:ext cx="3091824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6197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4160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Лялькиной О.М. № 5169, захоронение жертв войн,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светлой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500" dirty="0"/>
              <a:t>Сосновский сельисполком</a:t>
            </a:r>
          </a:p>
        </p:txBody>
      </p:sp>
      <p:pic>
        <p:nvPicPr>
          <p:cNvPr id="18434" name="Picture 2" descr="C:\Users\User\Desktop\Памятники Субботник\АПРЕЛЬ\IMG-aa1d7d8d415005026262b839d064e3cb-V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3"/>
            <a:ext cx="3528392" cy="538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6075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9084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Муравейко</a:t>
            </a:r>
            <a:r>
              <a:rPr lang="ru-RU" sz="1500" b="1" dirty="0">
                <a:latin typeface="Times New Roman" pitchFamily="18" charset="0"/>
              </a:rPr>
              <a:t> П.А. № 5173,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аг.Таль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КСУП «Талица-</a:t>
            </a:r>
            <a:r>
              <a:rPr lang="ru-RU" sz="1600" dirty="0" err="1"/>
              <a:t>агро</a:t>
            </a:r>
            <a:r>
              <a:rPr lang="ru-RU" sz="1600" dirty="0"/>
              <a:t>», </a:t>
            </a:r>
            <a:r>
              <a:rPr lang="ru-RU" sz="1600" dirty="0" err="1"/>
              <a:t>Тальский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Тальская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16386" name="Picture 2" descr="G:\downloads\17456771158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58899"/>
            <a:ext cx="3600000" cy="553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3940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Анисовой А.В. № 5174, воинское захоронение,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д.Костюки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светлой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КСУП «Талица-</a:t>
            </a:r>
            <a:r>
              <a:rPr lang="ru-RU" sz="1600" dirty="0" err="1"/>
              <a:t>агро</a:t>
            </a:r>
            <a:r>
              <a:rPr lang="ru-RU" sz="1600" dirty="0"/>
              <a:t>», </a:t>
            </a:r>
            <a:r>
              <a:rPr lang="ru-RU" sz="1600" dirty="0" err="1"/>
              <a:t>Тальский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2530" name="Picture 2" descr="G:\downloads\20250416_2146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0926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824536" cy="24314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Филиповец</a:t>
            </a:r>
            <a:r>
              <a:rPr lang="ru-RU" sz="1500" b="1" dirty="0">
                <a:latin typeface="Times New Roman" pitchFamily="18" charset="0"/>
              </a:rPr>
              <a:t> М.В. № 5432, захоронение жертв войн,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д.Дубники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светлой мраморной крошки. </a:t>
            </a:r>
          </a:p>
          <a:p>
            <a:pPr algn="just"/>
            <a:r>
              <a:rPr lang="ru-RU" sz="1500" dirty="0"/>
              <a:t>Охранная зона – 1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КСУП «Талица-</a:t>
            </a:r>
            <a:r>
              <a:rPr lang="ru-RU" sz="1600" dirty="0" err="1"/>
              <a:t>агро</a:t>
            </a:r>
            <a:r>
              <a:rPr lang="ru-RU" sz="1600" dirty="0"/>
              <a:t>», </a:t>
            </a:r>
            <a:r>
              <a:rPr lang="ru-RU" sz="1600" dirty="0" err="1"/>
              <a:t>Тальский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3554" name="Picture 2" descr="G:\downloads\20250416_2146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96139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4174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824536" cy="267765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Косенко В.А.  № 1531, воинское захоронение,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военнослужащий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Уречский</a:t>
            </a:r>
            <a:r>
              <a:rPr lang="ru-RU" sz="1600" dirty="0"/>
              <a:t>»,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 2 Любанского района»</a:t>
            </a:r>
            <a:endParaRPr lang="ru-RU" sz="1500" dirty="0"/>
          </a:p>
        </p:txBody>
      </p:sp>
      <p:pic>
        <p:nvPicPr>
          <p:cNvPr id="25602" name="Picture 2" descr="C:\Users\User\AppData\Local\Temp\Rar$DIa8936.39428\Воинское захоронение Косенко В.А.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3"/>
            <a:ext cx="3528392" cy="55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0029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824536" cy="29084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воина-интернационалиста </a:t>
            </a:r>
            <a:r>
              <a:rPr lang="ru-RU" sz="1500" b="1" dirty="0" err="1">
                <a:latin typeface="Times New Roman" pitchFamily="18" charset="0"/>
              </a:rPr>
              <a:t>Ведрова</a:t>
            </a:r>
            <a:r>
              <a:rPr lang="ru-RU" sz="1500" b="1" dirty="0">
                <a:latin typeface="Times New Roman" pitchFamily="18" charset="0"/>
              </a:rPr>
              <a:t> В.М. № 1532, воинское захоронение,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</a:t>
            </a:r>
          </a:p>
          <a:p>
            <a:pPr algn="just"/>
            <a:r>
              <a:rPr lang="ru-RU" sz="1500" dirty="0"/>
              <a:t>Охранная зона – 4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военнослужащий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Уречский</a:t>
            </a:r>
            <a:r>
              <a:rPr lang="ru-RU" sz="1600" dirty="0"/>
              <a:t>»,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 2 Любанского района»</a:t>
            </a:r>
            <a:endParaRPr lang="ru-RU" sz="1500" dirty="0"/>
          </a:p>
        </p:txBody>
      </p:sp>
      <p:pic>
        <p:nvPicPr>
          <p:cNvPr id="26626" name="Picture 2" descr="C:\Users\User\AppData\Local\Temp\Rar$DIa8936.44399\Воинское захоронение Вендрова В.М.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801627"/>
            <a:ext cx="3600400" cy="487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3713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325328" y="784160"/>
            <a:ext cx="4824536" cy="29084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воина-интернационалиста 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Цыкмана</a:t>
            </a:r>
            <a:r>
              <a:rPr lang="ru-RU" sz="1500" b="1" dirty="0">
                <a:latin typeface="Times New Roman" pitchFamily="18" charset="0"/>
              </a:rPr>
              <a:t> Г.К.  № 1530, воинское захоронение,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военнослужащий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Уречский</a:t>
            </a:r>
            <a:r>
              <a:rPr lang="ru-RU" sz="1600" dirty="0"/>
              <a:t>»,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 1 Любанского района»</a:t>
            </a:r>
            <a:endParaRPr lang="ru-RU" sz="1500" dirty="0"/>
          </a:p>
        </p:txBody>
      </p:sp>
      <p:pic>
        <p:nvPicPr>
          <p:cNvPr id="15364" name="Picture 4" descr="G:\downloads\1745456639635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764703"/>
            <a:ext cx="3456384" cy="42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8088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824536" cy="38472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Стеленева</a:t>
            </a:r>
            <a:r>
              <a:rPr lang="ru-RU" sz="1500" b="1" dirty="0">
                <a:latin typeface="Times New Roman" pitchFamily="18" charset="0"/>
              </a:rPr>
              <a:t> Н.Ф, воинов и партизан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 № 1534, воинское захоронение,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бетона, представляет собой вертикальную плиту (обелиск) с надписями о захороненных.  У подножия размещается плита с нанесенными фамилиями захороненных</a:t>
            </a:r>
          </a:p>
          <a:p>
            <a:pPr algn="just"/>
            <a:r>
              <a:rPr lang="ru-RU" sz="1500" dirty="0"/>
              <a:t>Охранная зона – 8 х 4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33, из них 28 военнослужащих, 5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33.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Уречский</a:t>
            </a:r>
            <a:r>
              <a:rPr lang="ru-RU" sz="1600" dirty="0"/>
              <a:t>»,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№1 Любанского района», </a:t>
            </a:r>
            <a:r>
              <a:rPr lang="ru-RU" sz="1600" dirty="0" err="1"/>
              <a:t>Уречский</a:t>
            </a:r>
            <a:r>
              <a:rPr lang="ru-RU" sz="1600" dirty="0"/>
              <a:t> </a:t>
            </a:r>
            <a:r>
              <a:rPr lang="ru-RU" sz="1600" dirty="0" err="1"/>
              <a:t>горпоселковый</a:t>
            </a:r>
            <a:r>
              <a:rPr lang="ru-RU" sz="1600" dirty="0"/>
              <a:t> Дом культуры</a:t>
            </a:r>
            <a:endParaRPr lang="ru-RU" sz="1500" dirty="0"/>
          </a:p>
        </p:txBody>
      </p:sp>
      <p:pic>
        <p:nvPicPr>
          <p:cNvPr id="17410" name="Picture 2" descr="G:\downloads\1745677114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95920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5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3256" y="764704"/>
            <a:ext cx="4824536" cy="30931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Курко</a:t>
            </a:r>
            <a:r>
              <a:rPr lang="ru-RU" sz="1500" b="1" dirty="0">
                <a:latin typeface="Times New Roman" pitchFamily="18" charset="0"/>
              </a:rPr>
              <a:t> А.И.  № 5122, 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Обоз,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имеется звездочка и выбита надпись. Памятник заменен в </a:t>
            </a:r>
            <a:r>
              <a:rPr lang="ru-RU" sz="1500" dirty="0">
                <a:solidFill>
                  <a:schemeClr val="tx1"/>
                </a:solidFill>
              </a:rPr>
              <a:t>2021 г.</a:t>
            </a:r>
          </a:p>
          <a:p>
            <a:pPr algn="just"/>
            <a:r>
              <a:rPr lang="ru-RU" sz="1500" dirty="0"/>
              <a:t>Охранная зона – 5 х 3,5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«БВО», Коммунаровский сельисполком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672408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7240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91457" y="725792"/>
            <a:ext cx="3631280" cy="498598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Захоронения  участников сопротивления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 № 5091 и № 5092,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воинские захоронения, братские могилы,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черной мраморной крошки. На памятнике нанесены фамилии захороненных</a:t>
            </a:r>
          </a:p>
          <a:p>
            <a:pPr algn="just"/>
            <a:r>
              <a:rPr lang="ru-RU" sz="1500" dirty="0"/>
              <a:t>Охранная зона – 6 х 2,5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№5091 захоронено 22, из них 10 участников сопротивления,, 12 жертв войн. Из них известных – 10. 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№5092 захоронено 30, из них 10 участников сопротивления,, 20 жертв войн. Из них известных – 10.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Уречский</a:t>
            </a:r>
            <a:r>
              <a:rPr lang="ru-RU" sz="1600" dirty="0"/>
              <a:t>»,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№2 Любанского района»</a:t>
            </a:r>
            <a:endParaRPr lang="ru-RU" sz="1500" dirty="0"/>
          </a:p>
        </p:txBody>
      </p:sp>
      <p:pic>
        <p:nvPicPr>
          <p:cNvPr id="5" name="Picture 2" descr="G:\D\работа\воинские захоронения\2022-2023 год работа с ВЗ\Уречский\16830458248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92696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05848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722855" cy="364715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жертв геноцида № 5140, захоронение жертв войн,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лесной массив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гранита серого цвета. На надгробии нанесен текс-посвящение</a:t>
            </a:r>
          </a:p>
          <a:p>
            <a:pPr algn="just"/>
            <a:r>
              <a:rPr lang="ru-RU" sz="1500" dirty="0"/>
              <a:t>Охранная зона – 8 х 30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830, из них 830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неизвестных – 830.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ПЦ №8 (</a:t>
            </a:r>
            <a:r>
              <a:rPr lang="ru-RU" sz="1600" dirty="0" err="1"/>
              <a:t>г.п.Уречье</a:t>
            </a:r>
            <a:r>
              <a:rPr lang="ru-RU" sz="1600" dirty="0"/>
              <a:t>) ОАО «МИНСК КРИСТАЛЛ» – управляющая компания холдинга «МИНСК КРИСТАЛЛ ГРУПП»,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 1 Любанского района»</a:t>
            </a:r>
            <a:endParaRPr lang="ru-RU" sz="1500" dirty="0"/>
          </a:p>
        </p:txBody>
      </p:sp>
      <p:pic>
        <p:nvPicPr>
          <p:cNvPr id="10242" name="Picture 2" descr="G:\downloads\1745456437307 (1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7323" y="764704"/>
            <a:ext cx="3960000" cy="369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032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146791" cy="387798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жертв геноцида № 5141, захоронение жертв войн,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лесной массив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гранита коричневого цвета. На надгробии нанесен текс-посвящение</a:t>
            </a:r>
          </a:p>
          <a:p>
            <a:pPr algn="just"/>
            <a:r>
              <a:rPr lang="ru-RU" sz="1500" dirty="0"/>
              <a:t>Охранная зона –6 х 8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116, из них 116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неизвестных – 116.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ПЦ №8 (</a:t>
            </a:r>
            <a:r>
              <a:rPr lang="ru-RU" sz="1600" dirty="0" err="1"/>
              <a:t>г.п.Уречье</a:t>
            </a:r>
            <a:r>
              <a:rPr lang="ru-RU" sz="1600" dirty="0"/>
              <a:t>) ОАО «МИНСК КРИСТАЛЛ» – управляющая компания холдинга «МИНСК КРИСТАЛЛ ГРУПП»,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 1 Любанского района»</a:t>
            </a:r>
            <a:endParaRPr lang="ru-RU" sz="1500" dirty="0"/>
          </a:p>
        </p:txBody>
      </p:sp>
      <p:pic>
        <p:nvPicPr>
          <p:cNvPr id="19458" name="Picture 2" descr="G:\downloads\1745456437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64703"/>
            <a:ext cx="4320000" cy="32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583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290807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жертв геноцида № 5142, захоронение жертв войн,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</a:t>
            </a:r>
            <a:r>
              <a:rPr lang="ru-RU" sz="1500" b="1" dirty="0" err="1">
                <a:latin typeface="Times New Roman" pitchFamily="18" charset="0"/>
              </a:rPr>
              <a:t>ул.Куйбышева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гранита серого цвета. На надгробии нанесен текс-посвящение</a:t>
            </a:r>
          </a:p>
          <a:p>
            <a:pPr algn="just"/>
            <a:r>
              <a:rPr lang="ru-RU" sz="1500" dirty="0"/>
              <a:t>Охранная зона –5 х 12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93, из них 93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неизвестных – 93. </a:t>
            </a:r>
          </a:p>
          <a:p>
            <a:pPr algn="just"/>
            <a:r>
              <a:rPr lang="ru-RU" sz="1500" dirty="0"/>
              <a:t>Закрепленные организации по уходу: ПЦ №8 (</a:t>
            </a:r>
            <a:r>
              <a:rPr lang="ru-RU" sz="1500" dirty="0" err="1"/>
              <a:t>г.п.Уречье</a:t>
            </a:r>
            <a:r>
              <a:rPr lang="ru-RU" sz="1500" dirty="0"/>
              <a:t>) ОАО «</a:t>
            </a:r>
            <a:r>
              <a:rPr lang="ru-RU" sz="1500" dirty="0" err="1"/>
              <a:t>Минскристалл</a:t>
            </a:r>
            <a:r>
              <a:rPr lang="ru-RU" sz="1500" dirty="0"/>
              <a:t>»</a:t>
            </a:r>
            <a:r>
              <a:rPr lang="ru-RU" sz="1600" dirty="0"/>
              <a:t>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18434" name="Picture 2" descr="G:\downloads\17456757719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2283" y="757474"/>
            <a:ext cx="4327623" cy="331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69912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467544" y="780377"/>
            <a:ext cx="4824536" cy="29084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Морзон</a:t>
            </a:r>
            <a:r>
              <a:rPr lang="ru-RU" sz="1500" b="1" dirty="0">
                <a:latin typeface="Times New Roman" pitchFamily="18" charset="0"/>
              </a:rPr>
              <a:t> З. и ее детей № 5143,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г.п.Уречье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светлой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3, из них 1 участников сопротивления, 2 жертв войн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1, неизвестных - 2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Ново-</a:t>
            </a:r>
            <a:r>
              <a:rPr lang="ru-RU" sz="1600" dirty="0" err="1"/>
              <a:t>Уречское</a:t>
            </a:r>
            <a:r>
              <a:rPr lang="ru-RU" sz="1600" dirty="0"/>
              <a:t> лесничество, </a:t>
            </a:r>
            <a:r>
              <a:rPr lang="ru-RU" sz="1600" dirty="0" err="1"/>
              <a:t>Уречский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Уречская</a:t>
            </a:r>
            <a:r>
              <a:rPr lang="ru-RU" sz="1600" dirty="0"/>
              <a:t> средняя школа № 2 Любанского района»</a:t>
            </a:r>
            <a:endParaRPr lang="ru-RU" sz="1500" dirty="0"/>
          </a:p>
        </p:txBody>
      </p:sp>
      <p:pic>
        <p:nvPicPr>
          <p:cNvPr id="1026" name="Picture 2" descr="G:\downloads\IMG-eee70e0c16bb3586c28d81c22d699f38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226" y="764703"/>
            <a:ext cx="2933222" cy="52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859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9185" y="764704"/>
            <a:ext cx="4824536" cy="31854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Кошеля И.Я. И Статкевича Н.А.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№ 5175,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д.Раковищи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светлой мраморной крошки. </a:t>
            </a:r>
          </a:p>
          <a:p>
            <a:pPr algn="just"/>
            <a:r>
              <a:rPr lang="ru-RU" sz="1500" dirty="0"/>
              <a:t>Охранная зона – 2 х 3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участников сопротивления, 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2,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«Любанский завод стеновых блоков», </a:t>
            </a:r>
            <a:r>
              <a:rPr lang="ru-RU" sz="1600" dirty="0" err="1"/>
              <a:t>Юшковичский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4578" name="Picture 2" descr="G:\downloads\20250416_052754 (1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8160"/>
            <a:ext cx="3600000" cy="47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733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3256" y="764704"/>
            <a:ext cx="4614768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Кривальцевича</a:t>
            </a:r>
            <a:r>
              <a:rPr lang="ru-RU" sz="1500" b="1" dirty="0">
                <a:latin typeface="Times New Roman" pitchFamily="18" charset="0"/>
              </a:rPr>
              <a:t> Е.Я.  № 5123, 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Кузьмичи,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«БВО», Коммунаровский сельисполком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8719" y="781079"/>
            <a:ext cx="3995984" cy="3723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16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31984" y="764704"/>
            <a:ext cx="4824536" cy="33239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Цыбулько</a:t>
            </a:r>
            <a:r>
              <a:rPr lang="ru-RU" sz="1500" b="1" dirty="0">
                <a:latin typeface="Times New Roman" pitchFamily="18" charset="0"/>
              </a:rPr>
              <a:t> Г.А.  № 5124,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д.Коммуна</a:t>
            </a:r>
            <a:r>
              <a:rPr lang="ru-RU" sz="1500" b="1" dirty="0">
                <a:latin typeface="Times New Roman" pitchFamily="18" charset="0"/>
              </a:rPr>
              <a:t>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заменен </a:t>
            </a:r>
            <a:r>
              <a:rPr lang="ru-RU" sz="1500" dirty="0">
                <a:solidFill>
                  <a:schemeClr val="tx1"/>
                </a:solidFill>
              </a:rPr>
              <a:t>в 2004 г.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«БВО», Коммунаровский сельисполком, ГУО «Коммунаровская средняя школа имени Янки Купалы»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5"/>
            <a:ext cx="3445138" cy="4896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9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Кривальцевич</a:t>
            </a:r>
            <a:r>
              <a:rPr lang="ru-RU" sz="1500" b="1" dirty="0">
                <a:latin typeface="Times New Roman" pitchFamily="18" charset="0"/>
              </a:rPr>
              <a:t> Е.Я., </a:t>
            </a:r>
            <a:r>
              <a:rPr lang="ru-RU" sz="1500" b="1" dirty="0" err="1">
                <a:latin typeface="Times New Roman" pitchFamily="18" charset="0"/>
              </a:rPr>
              <a:t>Кривальцевича</a:t>
            </a:r>
            <a:r>
              <a:rPr lang="ru-RU" sz="1500" b="1" dirty="0">
                <a:latin typeface="Times New Roman" pitchFamily="18" charset="0"/>
              </a:rPr>
              <a:t> Н.С., </a:t>
            </a:r>
            <a:r>
              <a:rPr lang="ru-RU" sz="1500" b="1" dirty="0" err="1">
                <a:latin typeface="Times New Roman" pitchFamily="18" charset="0"/>
              </a:rPr>
              <a:t>Кривальцевич</a:t>
            </a:r>
            <a:r>
              <a:rPr lang="ru-RU" sz="1500" b="1" dirty="0">
                <a:latin typeface="Times New Roman" pitchFamily="18" charset="0"/>
              </a:rPr>
              <a:t> Н.С. № 5163, захоронение жертв войн,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д.Кузьмичи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Надгробие представляет собой тумбу, на которой закреплена табличка с информацией о захороненных.  У изголовья размещаются два металлических креста. Охранная зона – 2 х 2,5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3, из них 3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3.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«БВО», Коммунаровский сельисполком, ГУО «</a:t>
            </a:r>
            <a:r>
              <a:rPr lang="ru-RU" sz="1600" dirty="0" err="1"/>
              <a:t>Кузьмичская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672408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05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Колядко Ф.Г.  № 5164,  захоронение жертв войн,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Кутенка, урочище «Феклин лес»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заменен </a:t>
            </a:r>
            <a:r>
              <a:rPr lang="ru-RU" sz="1500" dirty="0">
                <a:solidFill>
                  <a:schemeClr val="tx1"/>
                </a:solidFill>
              </a:rPr>
              <a:t>в 2024 г.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«БВО», Коммунаровский сельисполком</a:t>
            </a:r>
          </a:p>
        </p:txBody>
      </p:sp>
      <p:pic>
        <p:nvPicPr>
          <p:cNvPr id="19458" name="Picture 2" descr="G:\D\работа\воинские захоронения\2022-2023 год работа с ВЗ\коммуна\SAM_484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432063" y="1552712"/>
            <a:ext cx="510440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5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6314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Романович Е.К.  № 5165,  захоронение жертв войн,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Кутенка,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«БВО», Коммунаровский сельисполком</a:t>
            </a:r>
          </a:p>
        </p:txBody>
      </p:sp>
      <p:pic>
        <p:nvPicPr>
          <p:cNvPr id="1026" name="Picture 2" descr="G:\downloads\20250425_085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3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Радюк</a:t>
            </a:r>
            <a:r>
              <a:rPr lang="ru-RU" sz="1500" b="1" dirty="0">
                <a:latin typeface="Times New Roman" pitchFamily="18" charset="0"/>
              </a:rPr>
              <a:t> В.В.  № 5166,  захоронение жертв войн,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Кутенка,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Надгробие венчает крест из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«БВО», Коммунаровский сельисполком</a:t>
            </a:r>
          </a:p>
        </p:txBody>
      </p:sp>
      <p:pic>
        <p:nvPicPr>
          <p:cNvPr id="2050" name="Picture 2" descr="G:\downloads\20250425_085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872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95536" y="764704"/>
            <a:ext cx="4824536" cy="31854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Ахрамовича</a:t>
            </a:r>
            <a:r>
              <a:rPr lang="ru-RU" sz="1500" b="1" dirty="0">
                <a:latin typeface="Times New Roman" pitchFamily="18" charset="0"/>
              </a:rPr>
              <a:t> П.И.  № 5178,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д.Нежин</a:t>
            </a:r>
            <a:r>
              <a:rPr lang="ru-RU" sz="1500" b="1" dirty="0">
                <a:latin typeface="Times New Roman" pitchFamily="18" charset="0"/>
              </a:rPr>
              <a:t>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</a:t>
            </a:r>
            <a:r>
              <a:rPr lang="ru-RU" sz="1500" dirty="0">
                <a:solidFill>
                  <a:schemeClr val="tx1"/>
                </a:solidFill>
              </a:rPr>
              <a:t>заменен в 2014 г.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«БВО», Коммунаровский сельисполком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46997" y="1897819"/>
            <a:ext cx="4896544" cy="263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1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260648"/>
            <a:ext cx="4106440" cy="517064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советским активистам, воинам, партизанам и подпольщикам, историко-культурная ценность (шифр 613Д000280),  № 1533, воинское захоронение,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г.Любань</a:t>
            </a:r>
            <a:r>
              <a:rPr lang="ru-RU" sz="1500" b="1" dirty="0">
                <a:latin typeface="Times New Roman" pitchFamily="18" charset="0"/>
              </a:rPr>
              <a:t>, ул. Первомайская 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Состоит из скульптуры коленопреклоненного воина, пирамидального блока с надписями-посвящениями, 11 надгробий.</a:t>
            </a:r>
          </a:p>
          <a:p>
            <a:pPr algn="just"/>
            <a:r>
              <a:rPr lang="ru-RU" sz="1500" dirty="0"/>
              <a:t>Охранная зона – 92 х 28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могилах захоронено 14 человек, из них 3 военнослужащих, 9 участников сопротивления и 2 иные категории (красноармейцы,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</a:rPr>
              <a:t>погибшие в 1921 году)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13 . </a:t>
            </a:r>
          </a:p>
          <a:p>
            <a:pPr algn="just"/>
            <a:r>
              <a:rPr lang="ru-RU" sz="1500" dirty="0"/>
              <a:t>Закрепленные организации по уходу: РУП «Любанское ЖКХ», центр банковских услуг №613 ОАО «Сберегательный банк «</a:t>
            </a:r>
            <a:r>
              <a:rPr lang="ru-RU" sz="1500" dirty="0" err="1"/>
              <a:t>Беларусбанк</a:t>
            </a:r>
            <a:r>
              <a:rPr lang="ru-RU" sz="1500" dirty="0"/>
              <a:t>», ГУО «Любанская детская школа искусств», ГУО «Гимназия №1 г. Любани»</a:t>
            </a:r>
          </a:p>
        </p:txBody>
      </p:sp>
      <p:pic>
        <p:nvPicPr>
          <p:cNvPr id="1027" name="Picture 3" descr="G:\downloads\174567650940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23844" y="-160074"/>
            <a:ext cx="3420000" cy="45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08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Лучиновича</a:t>
            </a:r>
            <a:r>
              <a:rPr lang="ru-RU" sz="1500" b="1" dirty="0">
                <a:latin typeface="Times New Roman" pitchFamily="18" charset="0"/>
              </a:rPr>
              <a:t> С.М.  № 5179,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д.Кузьмичи</a:t>
            </a:r>
            <a:r>
              <a:rPr lang="ru-RU" sz="1500" b="1" dirty="0">
                <a:latin typeface="Times New Roman" pitchFamily="18" charset="0"/>
              </a:rPr>
              <a:t>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</a:t>
            </a:r>
            <a:r>
              <a:rPr lang="ru-RU" sz="1500" dirty="0">
                <a:solidFill>
                  <a:schemeClr val="tx1"/>
                </a:solidFill>
              </a:rPr>
              <a:t>заменен в 2014 г.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«БВО», Коммунаровский сельисполком, ГУО «</a:t>
            </a:r>
            <a:r>
              <a:rPr lang="ru-RU" sz="1600" dirty="0" err="1"/>
              <a:t>Кузьмичская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55809"/>
            <a:ext cx="3534410" cy="4617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66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Лучиновича</a:t>
            </a:r>
            <a:r>
              <a:rPr lang="ru-RU" sz="1500" b="1" dirty="0">
                <a:latin typeface="Times New Roman" pitchFamily="18" charset="0"/>
              </a:rPr>
              <a:t> Ф.Г.  № 5180,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д.Кузьмичи</a:t>
            </a:r>
            <a:r>
              <a:rPr lang="ru-RU" sz="1500" b="1" dirty="0">
                <a:latin typeface="Times New Roman" pitchFamily="18" charset="0"/>
              </a:rPr>
              <a:t>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</a:t>
            </a:r>
            <a:r>
              <a:rPr lang="ru-RU" sz="1500" dirty="0">
                <a:solidFill>
                  <a:schemeClr val="tx1"/>
                </a:solidFill>
              </a:rPr>
              <a:t>заменен в 2014 г.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«БВО», Коммунаровский сельисполком, ГУО «</a:t>
            </a:r>
            <a:r>
              <a:rPr lang="ru-RU" sz="1600" dirty="0" err="1"/>
              <a:t>Кузьмичская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764704"/>
            <a:ext cx="3744416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507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Лучиновича</a:t>
            </a:r>
            <a:r>
              <a:rPr lang="ru-RU" sz="1500" b="1" dirty="0">
                <a:latin typeface="Times New Roman" pitchFamily="18" charset="0"/>
              </a:rPr>
              <a:t> Ф.И.  № 5181,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д.Кузьмичи</a:t>
            </a:r>
            <a:r>
              <a:rPr lang="ru-RU" sz="1500" b="1" dirty="0">
                <a:latin typeface="Times New Roman" pitchFamily="18" charset="0"/>
              </a:rPr>
              <a:t>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</a:t>
            </a:r>
            <a:r>
              <a:rPr lang="ru-RU" sz="1500" dirty="0">
                <a:solidFill>
                  <a:schemeClr val="tx1"/>
                </a:solidFill>
              </a:rPr>
              <a:t>заменен в 2014 г.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«БВО», Коммунаровский сельисполком, ГУО «</a:t>
            </a:r>
            <a:r>
              <a:rPr lang="ru-RU" sz="1600" dirty="0" err="1"/>
              <a:t>Кузьмичская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759840"/>
            <a:ext cx="3147797" cy="4901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309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701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Михалени К.А., Бакана К.Ф. № 5182, воинское захоронение,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д.Кузьмичи</a:t>
            </a:r>
            <a:r>
              <a:rPr lang="ru-RU" sz="1500" b="1" dirty="0">
                <a:latin typeface="Times New Roman" pitchFamily="18" charset="0"/>
              </a:rPr>
              <a:t>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</a:t>
            </a:r>
            <a:r>
              <a:rPr lang="ru-RU" sz="1500" dirty="0">
                <a:solidFill>
                  <a:schemeClr val="tx1"/>
                </a:solidFill>
              </a:rPr>
              <a:t>заменен в 2014 г.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«БВО», Коммунаровский сельисполком, ГУО «</a:t>
            </a:r>
            <a:r>
              <a:rPr lang="ru-RU" sz="1600" dirty="0" err="1"/>
              <a:t>Кузьмичская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6981" y="764704"/>
            <a:ext cx="3606165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585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467544" y="764704"/>
            <a:ext cx="4462512" cy="33547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Шалай</a:t>
            </a:r>
            <a:r>
              <a:rPr lang="ru-RU" sz="1500" b="1" dirty="0">
                <a:latin typeface="Times New Roman" pitchFamily="18" charset="0"/>
              </a:rPr>
              <a:t> Ф.Н № 5382, захоронение жертв войн,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Красная Поляна Коммунаровский сельский совет</a:t>
            </a:r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ctr"/>
            <a:r>
              <a:rPr lang="ru-RU" sz="1500" dirty="0"/>
              <a:t>Памятник выполнен из серой мраморной крошки. На памятнике имеется звездочка и выбита надпись. Памятник </a:t>
            </a:r>
            <a:r>
              <a:rPr lang="ru-RU" sz="1500" dirty="0">
                <a:solidFill>
                  <a:schemeClr val="tx1"/>
                </a:solidFill>
              </a:rPr>
              <a:t>заменен в 2014 г.</a:t>
            </a:r>
          </a:p>
          <a:p>
            <a:pPr algn="just"/>
            <a:r>
              <a:rPr lang="ru-RU" sz="1500" dirty="0"/>
              <a:t>Охранная зона – 2 х 1,5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Коммунаровский сельисполком</a:t>
            </a:r>
            <a:endParaRPr lang="ru-RU" sz="1500" dirty="0"/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0320" y="797856"/>
            <a:ext cx="3384376" cy="3498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518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Кривальцевича</a:t>
            </a:r>
            <a:r>
              <a:rPr lang="ru-RU" sz="1500" b="1" dirty="0">
                <a:latin typeface="Times New Roman" pitchFamily="18" charset="0"/>
              </a:rPr>
              <a:t> С.Т. № 5434,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д.Заберезинец</a:t>
            </a:r>
            <a:r>
              <a:rPr lang="ru-RU" sz="1500" b="1" dirty="0">
                <a:latin typeface="Times New Roman" pitchFamily="18" charset="0"/>
              </a:rPr>
              <a:t>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имеется звездочка и выбита надпись. Памятник </a:t>
            </a:r>
            <a:r>
              <a:rPr lang="ru-RU" sz="1500" dirty="0">
                <a:solidFill>
                  <a:schemeClr val="tx1"/>
                </a:solidFill>
              </a:rPr>
              <a:t>заменен в 2021 г.</a:t>
            </a:r>
          </a:p>
          <a:p>
            <a:pPr algn="just"/>
            <a:r>
              <a:rPr lang="ru-RU" sz="1500" dirty="0"/>
              <a:t>Охранная зона – 5 х 5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«Имени </a:t>
            </a:r>
            <a:r>
              <a:rPr lang="ru-RU" sz="1600" dirty="0" err="1"/>
              <a:t>К.И.Шаплыко</a:t>
            </a:r>
            <a:r>
              <a:rPr lang="ru-RU" sz="1600" dirty="0"/>
              <a:t>», Коммунаровский сельисполком 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64704"/>
            <a:ext cx="3672408" cy="5112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23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663269"/>
            <a:ext cx="4824536" cy="61555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Мемориальный комплекс «Остров </a:t>
            </a:r>
            <a:r>
              <a:rPr lang="ru-RU" sz="1500" b="1" dirty="0" err="1">
                <a:latin typeface="Times New Roman" pitchFamily="18" charset="0"/>
              </a:rPr>
              <a:t>Зыслов</a:t>
            </a:r>
            <a:r>
              <a:rPr lang="ru-RU" sz="1500" b="1" dirty="0">
                <a:latin typeface="Times New Roman" pitchFamily="18" charset="0"/>
              </a:rPr>
              <a:t>», историко-культурная ценность (шифр 613Д000292), захоронение  №1538,  воинское захоронение, братская могила, </a:t>
            </a:r>
            <a:r>
              <a:rPr lang="ru-RU" sz="1500" b="1" dirty="0" err="1">
                <a:latin typeface="Times New Roman" pitchFamily="18" charset="0"/>
              </a:rPr>
              <a:t>Малогородятичский</a:t>
            </a:r>
            <a:r>
              <a:rPr lang="ru-RU" sz="1500" b="1" dirty="0">
                <a:latin typeface="Times New Roman" pitchFamily="18" charset="0"/>
              </a:rPr>
              <a:t> сельский совет, </a:t>
            </a:r>
            <a:r>
              <a:rPr lang="ru-RU" sz="1500" b="1" dirty="0" err="1">
                <a:latin typeface="Times New Roman" pitchFamily="18" charset="0"/>
              </a:rPr>
              <a:t>д.Старосек</a:t>
            </a:r>
            <a:endParaRPr lang="ru-RU" sz="1600" b="1" dirty="0"/>
          </a:p>
          <a:p>
            <a:pPr algn="ctr"/>
            <a:endParaRPr lang="ru-RU" sz="1500" b="1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на захоронении  представляет собой комплекс из скульптуры «Скорбящий старик» на постаменте (высотой 5 м). В постаменте на мраморной плите надпись. За скульптурой установлена каменная плита в виде ограждения.  У подножия находятся 8 надгробных мраморных плит, на 7 из которых нанесены фамилии захороненных в братской могиле. У подножия скульптуры имеется звезда для зажигания  вечного огня.</a:t>
            </a:r>
          </a:p>
          <a:p>
            <a:pPr algn="just"/>
            <a:r>
              <a:rPr lang="ru-RU" sz="1500" dirty="0"/>
              <a:t>Памятник (скульптура) выполнен из бетона, постамент и  плиты – гранит. </a:t>
            </a:r>
          </a:p>
          <a:p>
            <a:pPr algn="just"/>
            <a:r>
              <a:rPr lang="ru-RU" sz="1500" dirty="0"/>
              <a:t>Установлен в 1969 г. (реконструкция в 2009 году)</a:t>
            </a:r>
            <a:endParaRPr lang="ru-RU" sz="1500" dirty="0">
              <a:solidFill>
                <a:schemeClr val="tx1"/>
              </a:solidFill>
            </a:endParaRPr>
          </a:p>
          <a:p>
            <a:pPr algn="just"/>
            <a:r>
              <a:rPr lang="ru-RU" sz="1500" dirty="0"/>
              <a:t>Охранная зона – 25 х 15 м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296, из них 47 военнослужащих, 249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296. </a:t>
            </a:r>
          </a:p>
          <a:p>
            <a:pPr algn="just"/>
            <a:r>
              <a:rPr lang="ru-RU" sz="1500" dirty="0"/>
              <a:t>Закрепленные организации по уходу: СУ </a:t>
            </a:r>
            <a:r>
              <a:rPr lang="ru-RU" sz="1600" dirty="0"/>
              <a:t>«</a:t>
            </a:r>
            <a:r>
              <a:rPr lang="ru-RU" sz="1600" dirty="0" err="1"/>
              <a:t>Загальский</a:t>
            </a:r>
            <a:r>
              <a:rPr lang="ru-RU" sz="1600" dirty="0"/>
              <a:t>», ОАО «МАПИД»,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Малогородятичская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1026" name="Picture 2" descr="G:\downloads\174545634619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92" y="649573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Памятники Субботник\АПРЕЛЬ\МГ апрель 2025\IMG_8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680" y="3712529"/>
            <a:ext cx="3924000" cy="26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09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54430"/>
            <a:ext cx="4824536" cy="33855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семьи </a:t>
            </a:r>
            <a:r>
              <a:rPr lang="ru-RU" sz="1500" b="1" dirty="0" err="1">
                <a:latin typeface="Times New Roman" pitchFamily="18" charset="0"/>
              </a:rPr>
              <a:t>Трубчик</a:t>
            </a:r>
            <a:r>
              <a:rPr lang="ru-RU" sz="1500" b="1" dirty="0">
                <a:latin typeface="Times New Roman" pitchFamily="18" charset="0"/>
              </a:rPr>
              <a:t>  № 5094,  захоронение жертв войн,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Паличин</a:t>
            </a:r>
            <a:endParaRPr lang="ru-RU" sz="1500" b="1" dirty="0">
              <a:latin typeface="Times New Roman" pitchFamily="18" charset="0"/>
            </a:endParaRP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4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5, из них 5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5.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Паличинская</a:t>
            </a:r>
            <a:r>
              <a:rPr lang="ru-RU" sz="1600" dirty="0"/>
              <a:t> базовая школа Любанского района», </a:t>
            </a:r>
            <a:r>
              <a:rPr lang="ru-RU" sz="1600" dirty="0" err="1"/>
              <a:t>Паличинская</a:t>
            </a:r>
            <a:r>
              <a:rPr lang="ru-RU" sz="1600" dirty="0"/>
              <a:t> сельская библиотека</a:t>
            </a:r>
            <a:endParaRPr lang="ru-RU" sz="1500" dirty="0"/>
          </a:p>
        </p:txBody>
      </p:sp>
      <p:pic>
        <p:nvPicPr>
          <p:cNvPr id="3074" name="Picture 2" descr="C:\Users\User\Desktop\Памятники Субботник\АПРЕЛЬ\МГ апрель 2025\IMG-a50dd65c40a551cc4382ba364c9f3b3a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5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855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Ерошика</a:t>
            </a:r>
            <a:r>
              <a:rPr lang="ru-RU" sz="1500" b="1" dirty="0">
                <a:latin typeface="Times New Roman" pitchFamily="18" charset="0"/>
              </a:rPr>
              <a:t> Ф.Т., </a:t>
            </a:r>
            <a:r>
              <a:rPr lang="ru-RU" sz="1500" b="1" dirty="0" err="1">
                <a:latin typeface="Times New Roman" pitchFamily="18" charset="0"/>
              </a:rPr>
              <a:t>Сливца</a:t>
            </a:r>
            <a:r>
              <a:rPr lang="ru-RU" sz="1500" b="1" dirty="0">
                <a:latin typeface="Times New Roman" pitchFamily="18" charset="0"/>
              </a:rPr>
              <a:t> Г.С. № 5095,  захоронение жертв войн,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пос. Дворец, урочище «</a:t>
            </a:r>
            <a:r>
              <a:rPr lang="ru-RU" sz="1500" b="1" dirty="0" err="1">
                <a:latin typeface="Times New Roman" pitchFamily="18" charset="0"/>
              </a:rPr>
              <a:t>Кулида</a:t>
            </a:r>
            <a:r>
              <a:rPr lang="ru-RU" sz="1500" b="1" dirty="0">
                <a:latin typeface="Times New Roman" pitchFamily="18" charset="0"/>
              </a:rPr>
              <a:t>»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4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5, из них 5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5.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Паличинская</a:t>
            </a:r>
            <a:r>
              <a:rPr lang="ru-RU" sz="1600" dirty="0"/>
              <a:t> базовая школа Любанского района», </a:t>
            </a:r>
            <a:r>
              <a:rPr lang="ru-RU" sz="1600" dirty="0" err="1"/>
              <a:t>Паличинская</a:t>
            </a:r>
            <a:r>
              <a:rPr lang="ru-RU" sz="1600" dirty="0"/>
              <a:t> сельская библиотека</a:t>
            </a:r>
            <a:endParaRPr lang="ru-RU" sz="1500" dirty="0"/>
          </a:p>
        </p:txBody>
      </p:sp>
      <p:pic>
        <p:nvPicPr>
          <p:cNvPr id="2051" name="Picture 3" descr="G:\downloads\20250424_00475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764704"/>
            <a:ext cx="39148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639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5096,  захоронение жертв войн,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пос. Дворец, урочище «</a:t>
            </a:r>
            <a:r>
              <a:rPr lang="ru-RU" sz="1500" b="1" dirty="0" err="1">
                <a:latin typeface="Times New Roman" pitchFamily="18" charset="0"/>
              </a:rPr>
              <a:t>Минково</a:t>
            </a:r>
            <a:r>
              <a:rPr lang="ru-RU" sz="1500" b="1" dirty="0">
                <a:latin typeface="Times New Roman" pitchFamily="18" charset="0"/>
              </a:rPr>
              <a:t>»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–2,5 х 2,5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7, из них 7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7.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18434" name="Picture 2" descr="G:\D\работа\воинские захоронения\2022-2023 год работа с ВЗ\МГ\50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52459"/>
            <a:ext cx="3960000" cy="29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404664"/>
            <a:ext cx="4106440" cy="56323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фашизма  № 5090, захоронение жертв войн,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ул. Калинина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Надгробие представляет собой ростовую фигуру склонённой женщины, установленной на постамент. Постамент памятника выполнен из бетона, облицован плиткой, на постаменте мраморная плита с надписью. К постаменту ведет лестница. По обе стороны от лестницы расположены по 5 плит с нанесенными именами погибших. Размер постамента 2,9х3х1,5м, высота скульптуры 2 м</a:t>
            </a:r>
          </a:p>
          <a:p>
            <a:pPr algn="just"/>
            <a:r>
              <a:rPr lang="ru-RU" sz="1500" dirty="0"/>
              <a:t>Памятник установлен в 1964 г. (ремонт в 2020 году, установка плит с именами в 2024 году)</a:t>
            </a:r>
          </a:p>
          <a:p>
            <a:pPr algn="just"/>
            <a:r>
              <a:rPr lang="ru-RU" sz="1500" dirty="0"/>
              <a:t>Охранная зона – 25 х 40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братской могиле захоронено 913 человек, из них 913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913.</a:t>
            </a:r>
          </a:p>
          <a:p>
            <a:pPr algn="just"/>
            <a:r>
              <a:rPr lang="ru-RU" sz="1500" dirty="0"/>
              <a:t>Закрепленные организации по уходу: РУП «Любанское ЖКХ», ОАО «Любанский </a:t>
            </a:r>
            <a:r>
              <a:rPr lang="ru-RU" sz="1500" dirty="0" err="1"/>
              <a:t>райагросервис</a:t>
            </a:r>
            <a:r>
              <a:rPr lang="ru-RU" sz="1500" dirty="0"/>
              <a:t>», ГУО «Средняя школа №3 </a:t>
            </a:r>
            <a:r>
              <a:rPr lang="ru-RU" sz="1500" dirty="0" err="1"/>
              <a:t>г.Любани</a:t>
            </a:r>
            <a:r>
              <a:rPr lang="ru-RU" sz="1500" dirty="0"/>
              <a:t> имени Геннадия Леонидовича Сечко»</a:t>
            </a:r>
          </a:p>
          <a:p>
            <a:pPr algn="just"/>
            <a:endParaRPr lang="ru-RU" sz="1500" dirty="0"/>
          </a:p>
        </p:txBody>
      </p:sp>
      <p:pic>
        <p:nvPicPr>
          <p:cNvPr id="1026" name="Picture 2" descr="G:\D\работа\воинские захоронения\2025\Памятники Субботник 2025\АПРЕЛЬ\ЛЮБАНЬ\20250513_103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404664"/>
            <a:ext cx="4570482" cy="609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62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Трубчика</a:t>
            </a:r>
            <a:r>
              <a:rPr lang="ru-RU" sz="1500" b="1" dirty="0">
                <a:latin typeface="Times New Roman" pitchFamily="18" charset="0"/>
              </a:rPr>
              <a:t> П.М.  № 5106,  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Дворище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3075" name="Picture 3" descr="G:\downloads\174545643690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40139" y="764703"/>
            <a:ext cx="3996357" cy="365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56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250456" cy="35855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братьев Гавриловичей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№ 5107, №5108, №5109,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воинские захоронения, индивидуальные  могилы,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Калиновка,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–2,5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могилах захоронено  по 1, из них 3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3.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10242" name="Picture 2" descr="C:\Users\User\Desktop\Памятники Субботник\АПРЕЛЬ\IMG-9629f44891bc7ef14423d68680ae1cb6-V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757864"/>
            <a:ext cx="4476340" cy="295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310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Клишевича</a:t>
            </a:r>
            <a:r>
              <a:rPr lang="ru-RU" sz="1500" b="1" dirty="0">
                <a:latin typeface="Times New Roman" pitchFamily="18" charset="0"/>
              </a:rPr>
              <a:t> Н.Е. №5110,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Калиновка,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–2,5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8194" name="Picture 2" descr="G:\downloads\17454564371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799216"/>
            <a:ext cx="3888432" cy="492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01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547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Трубчика</a:t>
            </a:r>
            <a:r>
              <a:rPr lang="ru-RU" sz="1500" b="1" dirty="0">
                <a:latin typeface="Times New Roman" pitchFamily="18" charset="0"/>
              </a:rPr>
              <a:t> С.Н. №5111,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Калиновка,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выбита надпись и надпись о захороненной жене. </a:t>
            </a:r>
          </a:p>
          <a:p>
            <a:pPr algn="just"/>
            <a:r>
              <a:rPr lang="ru-RU" sz="1500" dirty="0"/>
              <a:t>Охранная зона –2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12290" name="Picture 2" descr="C:\Users\User\Desktop\Памятники Субботник\АПРЕЛЬ\5111 Калиновка Трубчик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8" y="779584"/>
            <a:ext cx="3910089" cy="474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351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5832" y="692696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Насановича</a:t>
            </a:r>
            <a:r>
              <a:rPr lang="ru-RU" sz="1500" b="1" dirty="0">
                <a:latin typeface="Times New Roman" pitchFamily="18" charset="0"/>
              </a:rPr>
              <a:t> Г.И.  №5112,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Калиновка,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4098" name="Picture 2" descr="C:\Users\User\Desktop\Памятники Субботник\АПРЕЛЬ\МГ апрель 2025\IMG-20c403314b3f9a9e982a725c2eed8316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1" y="690408"/>
            <a:ext cx="3099199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38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4317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Сливца</a:t>
            </a:r>
            <a:r>
              <a:rPr lang="ru-RU" sz="1500" b="1" dirty="0">
                <a:latin typeface="Times New Roman" pitchFamily="18" charset="0"/>
              </a:rPr>
              <a:t> Н.Д.  №5113,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Малые </a:t>
            </a:r>
            <a:r>
              <a:rPr lang="ru-RU" sz="1500" b="1" dirty="0" err="1">
                <a:latin typeface="Times New Roman" pitchFamily="18" charset="0"/>
              </a:rPr>
              <a:t>Городятичи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Малогородятичская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5122" name="Picture 2" descr="C:\Users\User\Desktop\Памятники Субботник\АПРЕЛЬ\МГ апрель 2025\5113  Малые Городятичи Сливец 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764704"/>
            <a:ext cx="3600000" cy="562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79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467544" y="701864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Муравьева И.  №5127,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Калиновка,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6146" name="Picture 2" descr="G:\downloads\174545643697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770282"/>
            <a:ext cx="3456384" cy="52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68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20432" y="750991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Тишко Г.А.  №5128,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пос. Дворец, урочище «</a:t>
            </a:r>
            <a:r>
              <a:rPr lang="ru-RU" sz="1500" b="1" dirty="0" err="1">
                <a:latin typeface="Times New Roman" pitchFamily="18" charset="0"/>
              </a:rPr>
              <a:t>Кулида</a:t>
            </a:r>
            <a:r>
              <a:rPr lang="ru-RU" sz="1500" b="1" dirty="0">
                <a:latin typeface="Times New Roman" pitchFamily="18" charset="0"/>
              </a:rPr>
              <a:t>»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3074" name="Picture 2" descr="G:\downloads\20250425_0436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836" y="736632"/>
            <a:ext cx="3839327" cy="477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34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73385"/>
            <a:ext cx="3960440" cy="36163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Насанович</a:t>
            </a:r>
            <a:r>
              <a:rPr lang="ru-RU" sz="1500" b="1" dirty="0">
                <a:latin typeface="Times New Roman" pitchFamily="18" charset="0"/>
              </a:rPr>
              <a:t> А. № 5170,  захоронение жертв войн,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Паличин</a:t>
            </a:r>
            <a:r>
              <a:rPr lang="ru-RU" sz="1500" b="1" dirty="0">
                <a:latin typeface="Times New Roman" pitchFamily="18" charset="0"/>
              </a:rPr>
              <a:t>, ул. Фурманова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Паличинская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4098" name="Picture 2" descr="G:\downloads\20250425_0519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4168" y="807082"/>
            <a:ext cx="472394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0647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Клишевич</a:t>
            </a:r>
            <a:r>
              <a:rPr lang="ru-RU" sz="1500" b="1" dirty="0">
                <a:latin typeface="Times New Roman" pitchFamily="18" charset="0"/>
              </a:rPr>
              <a:t> Н.А., Кипеть С.П. № 5171,  захоронение жертв войн,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Калиновка,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 </a:t>
            </a:r>
            <a:r>
              <a:rPr lang="ru-RU" sz="1600" dirty="0" err="1"/>
              <a:t>Малогородятичский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9698" name="Picture 2" descr="G:\D\работа\воинские захоронения\фотоснимки захоронений\ВЗ\5171 д.Калиновка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764703"/>
            <a:ext cx="3240360" cy="54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29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621896" y="58772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№ 5090, захоронение жертв войн, братская могила, г. Любань, ул. Калинина</a:t>
            </a:r>
          </a:p>
        </p:txBody>
      </p:sp>
      <p:pic>
        <p:nvPicPr>
          <p:cNvPr id="2050" name="Picture 2" descr="G:\D\работа\воинские захоронения\2025\Памятники Субботник 2025\АПРЕЛЬ\ЛЮБАНЬ\БМ 20250513_10362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640960" cy="552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824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626635"/>
            <a:ext cx="4824536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5088,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6, из них 1 участников сопротивления, 5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6.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«Осовецкая средняя школа Любанского района»</a:t>
            </a:r>
            <a:endParaRPr lang="ru-RU" sz="1500" dirty="0"/>
          </a:p>
        </p:txBody>
      </p:sp>
      <p:pic>
        <p:nvPicPr>
          <p:cNvPr id="3074" name="Picture 2" descr="G:\downloads\17456757724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608479"/>
            <a:ext cx="3600000" cy="525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49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5098,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9, из них 2 участников сопротивления, 7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9.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«Осовецкая средняя школа Любанского района»</a:t>
            </a:r>
            <a:endParaRPr lang="ru-RU" sz="1500" dirty="0"/>
          </a:p>
        </p:txBody>
      </p:sp>
      <p:pic>
        <p:nvPicPr>
          <p:cNvPr id="4098" name="Picture 2" descr="G:\downloads\-5215669011814151549_1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3" y="764704"/>
            <a:ext cx="3444355" cy="541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876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22256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5099,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братская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Костеши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6146" name="Picture 2" descr="C:\Users\User\Desktop\Памятники Субботник\АПРЕЛЬ\ОСОВЕЦ\20250429_1642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0320" y="764712"/>
            <a:ext cx="3600000" cy="508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648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7544" y="779600"/>
            <a:ext cx="4824536" cy="33855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Прушака</a:t>
            </a:r>
            <a:r>
              <a:rPr lang="ru-RU" sz="1500" b="1" dirty="0">
                <a:latin typeface="Times New Roman" pitchFamily="18" charset="0"/>
              </a:rPr>
              <a:t> А.Д.  № 5100,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Яминск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 ГУО 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79600"/>
            <a:ext cx="3600000" cy="4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069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42680" y="764704"/>
            <a:ext cx="4824536" cy="33855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Жартуна  И.Е.  № 5101,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Яминск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 ГУО 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8194" name="Picture 2" descr="C:\Users\User\Desktop\Памятники Субботник\АПРЕЛЬ\ОСОВЕЦ\20250429_16413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282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8554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Дадако</a:t>
            </a:r>
            <a:r>
              <a:rPr lang="ru-RU" sz="1500" b="1" dirty="0">
                <a:latin typeface="Times New Roman" pitchFamily="18" charset="0"/>
              </a:rPr>
              <a:t> Ф.Е., </a:t>
            </a:r>
            <a:r>
              <a:rPr lang="ru-RU" sz="1500" b="1" dirty="0" err="1">
                <a:latin typeface="Times New Roman" pitchFamily="18" charset="0"/>
              </a:rPr>
              <a:t>Дадако</a:t>
            </a:r>
            <a:r>
              <a:rPr lang="ru-RU" sz="1500" b="1" dirty="0">
                <a:latin typeface="Times New Roman" pitchFamily="18" charset="0"/>
              </a:rPr>
              <a:t> М.Е.  № 5102,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Яминск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нанесена надпись. </a:t>
            </a:r>
          </a:p>
          <a:p>
            <a:pPr algn="just"/>
            <a:r>
              <a:rPr lang="ru-RU" sz="1500" dirty="0"/>
              <a:t>Охранная зона –3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 ГУО 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33795" name="Picture 3" descr="G:\downloads\20250416_2229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917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1239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Шпилевского</a:t>
            </a:r>
            <a:r>
              <a:rPr lang="ru-RU" sz="1500" b="1" dirty="0">
                <a:latin typeface="Times New Roman" pitchFamily="18" charset="0"/>
              </a:rPr>
              <a:t> Ю.Б.  № 5114,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Пекличи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Памятник заменен в 2024 году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9218" name="Picture 2" descr="C:\Users\User\Desktop\Памятники Субботник\АПРЕЛЬ\ОСОВЕЦ\20250429_164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49000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349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Жечко</a:t>
            </a:r>
            <a:r>
              <a:rPr lang="ru-RU" sz="1500" b="1" dirty="0">
                <a:latin typeface="Times New Roman" pitchFamily="18" charset="0"/>
              </a:rPr>
              <a:t> С.Г.  № 5115,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Чабусы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0242" name="Picture 2" descr="C:\Users\User\Desktop\Памятники Субботник\АПРЕЛЬ\ОСОВЕЦ\20250429_1642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71568"/>
            <a:ext cx="3600000" cy="531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38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2008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Ремеза</a:t>
            </a:r>
            <a:r>
              <a:rPr lang="en-US" sz="1500" b="1" dirty="0">
                <a:latin typeface="Times New Roman" pitchFamily="18" charset="0"/>
              </a:rPr>
              <a:t> </a:t>
            </a:r>
            <a:r>
              <a:rPr lang="ru-RU" sz="1500" b="1" dirty="0">
                <a:latin typeface="Times New Roman" pitchFamily="18" charset="0"/>
              </a:rPr>
              <a:t>А.С. № 5116,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«Осовецкая средняя школа Любанского района»</a:t>
            </a:r>
            <a:endParaRPr lang="ru-RU" sz="1500" dirty="0"/>
          </a:p>
        </p:txBody>
      </p:sp>
      <p:pic>
        <p:nvPicPr>
          <p:cNvPr id="14338" name="Picture 2" descr="G:\downloads\17456771159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764704"/>
            <a:ext cx="3672408" cy="502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6191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2008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Санкевича</a:t>
            </a:r>
            <a:r>
              <a:rPr lang="ru-RU" sz="1500" b="1" dirty="0">
                <a:latin typeface="Times New Roman" pitchFamily="18" charset="0"/>
              </a:rPr>
              <a:t> П.Ф. № 5117,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«Осовецкая средняя школа Любанского района»</a:t>
            </a:r>
            <a:endParaRPr lang="ru-RU" sz="1500" dirty="0"/>
          </a:p>
        </p:txBody>
      </p:sp>
      <p:pic>
        <p:nvPicPr>
          <p:cNvPr id="5122" name="Picture 2" descr="G:\downloads\17456757726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5782" y="764704"/>
            <a:ext cx="3600000" cy="56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39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\работа\воинские захоронения\2025\Памятники Субботник 2025\АПРЕЛЬ\ЛЮБАНЬ\50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00"/>
                    </a14:imgEffect>
                    <a14:imgEffect>
                      <a14:saturation sat="1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9" t="19421" r="12979" b="11379"/>
          <a:stretch/>
        </p:blipFill>
        <p:spPr bwMode="auto">
          <a:xfrm>
            <a:off x="179512" y="188640"/>
            <a:ext cx="8595418" cy="5544616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F6B818-49DA-4166-E17D-D87F432A547D}"/>
              </a:ext>
            </a:extLst>
          </p:cNvPr>
          <p:cNvSpPr txBox="1"/>
          <p:nvPr/>
        </p:nvSpPr>
        <p:spPr>
          <a:xfrm>
            <a:off x="395536" y="6053021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</a:rPr>
              <a:t>№ 5090, захоронение жертв войн, братская могила, г. Любань, ул. Калинина</a:t>
            </a:r>
          </a:p>
        </p:txBody>
      </p:sp>
    </p:spTree>
    <p:extLst>
      <p:ext uri="{BB962C8B-B14F-4D97-AF65-F5344CB8AC3E}">
        <p14:creationId xmlns:p14="http://schemas.microsoft.com/office/powerpoint/2010/main" val="248223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2008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Круглени</a:t>
            </a:r>
            <a:r>
              <a:rPr lang="ru-RU" sz="1500" b="1" dirty="0">
                <a:latin typeface="Times New Roman" pitchFamily="18" charset="0"/>
              </a:rPr>
              <a:t> Г.К. № 5118,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«Осовецкая средняя школа Любанского района»</a:t>
            </a:r>
            <a:endParaRPr lang="ru-RU" sz="1500" dirty="0"/>
          </a:p>
        </p:txBody>
      </p:sp>
      <p:pic>
        <p:nvPicPr>
          <p:cNvPr id="6146" name="Picture 2" descr="G:\downloads\17456757727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764704"/>
            <a:ext cx="3528392" cy="503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924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49000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Братчени</a:t>
            </a:r>
            <a:r>
              <a:rPr lang="ru-RU" sz="1500" b="1" dirty="0">
                <a:latin typeface="Times New Roman" pitchFamily="18" charset="0"/>
              </a:rPr>
              <a:t> Н.Н. № 5119,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Зеленки,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1266" name="Picture 2" descr="C:\Users\User\Desktop\Памятники Субботник\АПРЕЛЬ\ОСОВЕЦ\20250429_164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49000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91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80148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Довгучица</a:t>
            </a:r>
            <a:r>
              <a:rPr lang="ru-RU" sz="1500" b="1" dirty="0">
                <a:latin typeface="Times New Roman" pitchFamily="18" charset="0"/>
              </a:rPr>
              <a:t> П.Г. № 5120,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Костеши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2290" name="Picture 2" descr="C:\Users\User\Desktop\Памятники Субботник\АПРЕЛЬ\ОСОВЕЦ\20250429_164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8102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9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Богдановича А.И. № 5121,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Криваль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5122" name="Picture 2" descr="G:\downloads\20250424_0119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4704"/>
            <a:ext cx="378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351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70896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Сущени А.И. № 5125,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Озломль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8194" name="Picture 2" descr="G:\downloads\17454566397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58978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5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32525" y="764704"/>
            <a:ext cx="4824536" cy="31547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Тетерука</a:t>
            </a:r>
            <a:r>
              <a:rPr lang="ru-RU" sz="1500" b="1" dirty="0">
                <a:latin typeface="Times New Roman" pitchFamily="18" charset="0"/>
              </a:rPr>
              <a:t> М.Н.  № 5145,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Чабусы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 ГУО 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13314" name="Picture 2" descr="C:\Users\User\Desktop\Памятники Субботник\АПРЕЛЬ\ОСОВЕЦ\20250425_054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600000" cy="48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125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9392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Станилевича</a:t>
            </a:r>
            <a:r>
              <a:rPr lang="ru-RU" sz="1500" b="1" dirty="0">
                <a:latin typeface="Times New Roman" pitchFamily="18" charset="0"/>
              </a:rPr>
              <a:t> А.А. № 5146,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д.Трубяитно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5" name="Рисунок 4" descr="C:\Users\director\Downloads\20240413_1016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777445"/>
            <a:ext cx="2664296" cy="43077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095707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780963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Станилевича</a:t>
            </a:r>
            <a:r>
              <a:rPr lang="ru-RU" sz="1500" b="1" dirty="0">
                <a:latin typeface="Times New Roman" pitchFamily="18" charset="0"/>
              </a:rPr>
              <a:t> Ю.В. № 5147,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д.Трубяитно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0242" name="Picture 2" descr="G:\downloads\20250425_055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49000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35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95536" y="764704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Станилевича</a:t>
            </a:r>
            <a:r>
              <a:rPr lang="ru-RU" sz="1500" b="1" dirty="0">
                <a:latin typeface="Times New Roman" pitchFamily="18" charset="0"/>
              </a:rPr>
              <a:t> А.В. № 5148,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д.Трубяитно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600000" cy="480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9789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95536" y="764704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Хартановича</a:t>
            </a:r>
            <a:r>
              <a:rPr lang="ru-RU" sz="1500" b="1" dirty="0">
                <a:latin typeface="Times New Roman" pitchFamily="18" charset="0"/>
              </a:rPr>
              <a:t> Я.Ф. № 5149,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д.Трубяитно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1266" name="Picture 2" descr="G:\downloads\20250425_055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49639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00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764704"/>
            <a:ext cx="4392488" cy="35548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Сечко Г.Л. № 1535, воинское захоронение,  индивидуальная могила, г. Любань,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черного мрамора с персональными сведениями о погибшем в Республике Афганистан Сечко Геннадии Леонидовиче.</a:t>
            </a:r>
          </a:p>
          <a:p>
            <a:pPr algn="just"/>
            <a:r>
              <a:rPr lang="ru-RU" sz="1500" dirty="0"/>
              <a:t>Памятник установлен в 1988 г.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 1 военнослужащий. 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РУП «Любанское ЖКХ», ГУО «Средняя школа № 3 г. Любани имени Геннадия Леонидовича Сечко»</a:t>
            </a:r>
          </a:p>
        </p:txBody>
      </p:sp>
      <p:pic>
        <p:nvPicPr>
          <p:cNvPr id="4" name="Picture 2" descr="G:\D\работа\воинские захоронения\2022-2023 год работа с ВЗ\Любань\Сечко Г.Л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604" y="760180"/>
            <a:ext cx="3999836" cy="533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930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95536" y="764704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Метельского</a:t>
            </a:r>
            <a:r>
              <a:rPr lang="ru-RU" sz="1500" b="1" dirty="0">
                <a:latin typeface="Times New Roman" pitchFamily="18" charset="0"/>
              </a:rPr>
              <a:t> И.И № 5150,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Заельное</a:t>
            </a:r>
            <a:r>
              <a:rPr lang="ru-RU" sz="1500" b="1" dirty="0">
                <a:latin typeface="Times New Roman" pitchFamily="18" charset="0"/>
              </a:rPr>
              <a:t>, урочище «Черная гребля»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нанесена надпись. </a:t>
            </a:r>
          </a:p>
          <a:p>
            <a:pPr algn="just"/>
            <a:r>
              <a:rPr lang="ru-RU" sz="1500" dirty="0"/>
              <a:t>Охранная зона –1,5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6386" name="Picture 2" descr="C:\Users\User\Desktop\Памятники Субботник\АПРЕЛЬ\ОСОВЕЦ\20250429_164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764704"/>
            <a:ext cx="3600000" cy="48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368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15832" y="332656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Захоронения № 5151, № 5152, № 5153, № 5154,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№ 5155, № 5156, № 5157, № 5158,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  захоронение жертв войн,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Пласток</a:t>
            </a:r>
            <a:r>
              <a:rPr lang="ru-RU" sz="1500" b="1" dirty="0">
                <a:latin typeface="Times New Roman" pitchFamily="18" charset="0"/>
              </a:rPr>
              <a:t>, урочище «Красная горка»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– 25 х 16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могилах захоронено 11, из них 11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15366" name="Picture 6" descr="G:\downloads\20250416_18114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332656"/>
            <a:ext cx="3929024" cy="31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G:\downloads\20250416_18120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8488" y="3356992"/>
            <a:ext cx="370332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G:\downloads\20250416_19395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5" y="3573016"/>
            <a:ext cx="394705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213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Радкевича</a:t>
            </a:r>
            <a:r>
              <a:rPr lang="ru-RU" sz="1500" b="1" dirty="0">
                <a:latin typeface="Times New Roman" pitchFamily="18" charset="0"/>
              </a:rPr>
              <a:t> К.А. № 5172,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войн, индивидуальная могила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аг.Осовец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7170" name="Picture 2" descr="G:\downloads\17456771154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9442" y="764705"/>
            <a:ext cx="356491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1051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764704"/>
            <a:ext cx="4824536" cy="26622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Шумчени</a:t>
            </a:r>
            <a:r>
              <a:rPr lang="ru-RU" sz="1500" b="1" dirty="0">
                <a:latin typeface="Times New Roman" pitchFamily="18" charset="0"/>
              </a:rPr>
              <a:t> И.В. № 5383,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войн, индивидуальная могила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Костеши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черной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</a:t>
            </a:r>
            <a:endParaRPr lang="ru-RU" sz="1500" dirty="0"/>
          </a:p>
        </p:txBody>
      </p:sp>
      <p:pic>
        <p:nvPicPr>
          <p:cNvPr id="2" name="Picture 2" descr="C:\Users\User\Desktop\Памятники Субботник\АПРЕЛЬ\ОСОВЕЦ\20250429_1642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9296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826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764704"/>
            <a:ext cx="4824536" cy="3477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неизвестного солдата № 5384,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Пласток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неизвестных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8194" name="Picture 2" descr="G:\downloads\17456771151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4"/>
            <a:ext cx="3513861" cy="479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366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764704"/>
            <a:ext cx="4824536" cy="32470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Курды И.П., Курда С.И.№ 5385,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 , братская могила,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Пласток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9218" name="Picture 2" descr="G:\downloads\17456771150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82627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144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764704"/>
            <a:ext cx="4824536" cy="32470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Сущени О.Я. № 5386,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 , индивидуальная могила,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Пласток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10242" name="Picture 2" descr="G:\downloads\17456771148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4"/>
            <a:ext cx="3600000" cy="566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94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764704"/>
            <a:ext cx="4824536" cy="32470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Гальчени</a:t>
            </a:r>
            <a:r>
              <a:rPr lang="ru-RU" sz="1500" b="1" dirty="0">
                <a:latin typeface="Times New Roman" pitchFamily="18" charset="0"/>
              </a:rPr>
              <a:t> М.И. № 5387,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 , индивидуальная могила,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Пласток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13314" name="Picture 2" descr="G:\downloads\1745677115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92938"/>
            <a:ext cx="3600000" cy="53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9335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764704"/>
            <a:ext cx="4824536" cy="32470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Гальчени</a:t>
            </a:r>
            <a:r>
              <a:rPr lang="ru-RU" sz="1500" b="1" dirty="0">
                <a:latin typeface="Times New Roman" pitchFamily="18" charset="0"/>
              </a:rPr>
              <a:t> У.Г.. № 5388,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захоронение жертв войн , индивидуальная могила,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Пласток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18434" name="Picture 2" descr="C:\Users\User\Desktop\Памятники Субботник\АПРЕЛЬ\ОСОВЕЦ\20250429_164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645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764704"/>
            <a:ext cx="4824536" cy="32008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Шумчени</a:t>
            </a:r>
            <a:r>
              <a:rPr lang="ru-RU" sz="1500" b="1" dirty="0">
                <a:latin typeface="Times New Roman" pitchFamily="18" charset="0"/>
              </a:rPr>
              <a:t> А.К. № 5433,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</a:t>
            </a:r>
            <a:r>
              <a:rPr lang="ru-RU" sz="1500" b="1" dirty="0">
                <a:latin typeface="Times New Roman" pitchFamily="18" charset="0"/>
              </a:rPr>
              <a:t>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серой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неизвестных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«Осовецкая средняя школа Любанского района»</a:t>
            </a:r>
            <a:endParaRPr lang="ru-RU" sz="1500" dirty="0"/>
          </a:p>
        </p:txBody>
      </p:sp>
      <p:pic>
        <p:nvPicPr>
          <p:cNvPr id="11267" name="Picture 3" descr="G:\downloads\1745677115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5822" y="764703"/>
            <a:ext cx="3600000" cy="567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37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539552" y="764704"/>
            <a:ext cx="3746400" cy="42473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Литвинюка</a:t>
            </a:r>
            <a:r>
              <a:rPr lang="ru-RU" sz="1500" b="1" dirty="0">
                <a:latin typeface="Times New Roman" pitchFamily="18" charset="0"/>
              </a:rPr>
              <a:t> В.В., </a:t>
            </a:r>
            <a:r>
              <a:rPr lang="ru-RU" sz="1500" b="1" dirty="0" err="1">
                <a:latin typeface="Times New Roman" pitchFamily="18" charset="0"/>
              </a:rPr>
              <a:t>Литвинюка</a:t>
            </a:r>
            <a:r>
              <a:rPr lang="ru-RU" sz="1500" b="1" dirty="0">
                <a:latin typeface="Times New Roman" pitchFamily="18" charset="0"/>
              </a:rPr>
              <a:t> А.В.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№ 5103, воинское захоронение, братская могила, г. Любань,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светлой мраморной крошки. На памятнике имеется звездочка и выбита надпись. Памятник установлен в </a:t>
            </a:r>
            <a:r>
              <a:rPr lang="ru-RU" sz="1500" dirty="0">
                <a:solidFill>
                  <a:schemeClr val="tx1"/>
                </a:solidFill>
              </a:rPr>
              <a:t>1985 г</a:t>
            </a:r>
            <a:r>
              <a:rPr lang="ru-RU" sz="1500" dirty="0"/>
              <a:t>.</a:t>
            </a:r>
          </a:p>
          <a:p>
            <a:pPr algn="just"/>
            <a:r>
              <a:rPr lang="ru-RU" sz="1500" dirty="0"/>
              <a:t>Охранная зона – 39 х 18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братской могиле захоронено 2, из них 2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РУП «Любанское ЖКХ», Любанский район газоснабжения филиала УП «</a:t>
            </a:r>
            <a:r>
              <a:rPr lang="ru-RU" sz="1500" dirty="0" err="1"/>
              <a:t>Солигорскгаз</a:t>
            </a:r>
            <a:r>
              <a:rPr lang="ru-RU" sz="1500" dirty="0"/>
              <a:t>» РУП «МИНСКОБЛГАЗ» </a:t>
            </a:r>
          </a:p>
        </p:txBody>
      </p:sp>
      <p:pic>
        <p:nvPicPr>
          <p:cNvPr id="2050" name="Picture 2" descr="C:\Users\User\Desktop\Памятники Субботник\АПРЕЛЬ\ЛЮБАНЬ\ВЗ Литвиню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171950" cy="3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986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780378"/>
            <a:ext cx="4824536" cy="34778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Жаврида</a:t>
            </a:r>
            <a:r>
              <a:rPr lang="ru-RU" sz="1500" b="1" dirty="0">
                <a:latin typeface="Times New Roman" pitchFamily="18" charset="0"/>
              </a:rPr>
              <a:t> А.И. № 6656, 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воинское захоронение, индивидуальная могила,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д.Пласток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Памятники выполнены из черной мраморной крошки. На памятниках выбита надпись. </a:t>
            </a:r>
          </a:p>
          <a:p>
            <a:pPr algn="just"/>
            <a:r>
              <a:rPr lang="ru-RU" sz="1500" dirty="0"/>
              <a:t>Охранная зона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неизвестных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Осовец-агро</a:t>
            </a:r>
            <a:r>
              <a:rPr lang="ru-RU" sz="1600" dirty="0"/>
              <a:t>», Осовецкий сельисполком, ГУО «</a:t>
            </a:r>
            <a:r>
              <a:rPr lang="ru-RU" sz="1600" dirty="0" err="1"/>
              <a:t>Яминская</a:t>
            </a:r>
            <a:r>
              <a:rPr lang="ru-RU" sz="1600" dirty="0"/>
              <a:t> средняя школа имени Героя Советского Союза </a:t>
            </a:r>
            <a:r>
              <a:rPr lang="ru-RU" sz="1600" dirty="0" err="1"/>
              <a:t>З.Г.Лыщени</a:t>
            </a:r>
            <a:r>
              <a:rPr lang="ru-RU" sz="1600" dirty="0"/>
              <a:t>»</a:t>
            </a:r>
            <a:endParaRPr lang="ru-RU" sz="1500" dirty="0"/>
          </a:p>
        </p:txBody>
      </p:sp>
      <p:pic>
        <p:nvPicPr>
          <p:cNvPr id="12291" name="Picture 3" descr="G:\downloads\17456771693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764704"/>
            <a:ext cx="3240000" cy="505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951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4624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воина-интернационалиста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Санько М.М..  № 1537,  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Заречки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темно-серой мраморной крошки. У изголовья расположена бордюрная  стена с нанесением изображений</a:t>
            </a:r>
          </a:p>
          <a:p>
            <a:pPr algn="just"/>
            <a:r>
              <a:rPr lang="ru-RU" sz="1500" dirty="0"/>
              <a:t>Охранная зона – 3 х 4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военнослужащий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Реченская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19458" name="Picture 2" descr="G:\D\работа\воинские захоронения\2024 год\Речень сельсовет\1537 Санько М.М. в д. Зареч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737280"/>
            <a:ext cx="3600000" cy="460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216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847882"/>
            <a:ext cx="4824536" cy="29084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Белицкого</a:t>
            </a:r>
            <a:r>
              <a:rPr lang="ru-RU" sz="1500" b="1" dirty="0">
                <a:latin typeface="Times New Roman" pitchFamily="18" charset="0"/>
              </a:rPr>
              <a:t> П.М., </a:t>
            </a:r>
            <a:r>
              <a:rPr lang="ru-RU" sz="1500" b="1" dirty="0" err="1">
                <a:latin typeface="Times New Roman" pitchFamily="18" charset="0"/>
              </a:rPr>
              <a:t>Шмирейчика</a:t>
            </a:r>
            <a:r>
              <a:rPr lang="ru-RU" sz="1500" b="1" dirty="0">
                <a:latin typeface="Times New Roman" pitchFamily="18" charset="0"/>
              </a:rPr>
              <a:t> В.Ф.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№ 1546,  воинское захоронение,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Федоровка,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нанесен текст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участников сопротивления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76672"/>
            <a:ext cx="3373120" cy="6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04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539552" y="847883"/>
            <a:ext cx="4824536" cy="29084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№ 5087,  воинское захоронение,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Осовец</a:t>
            </a:r>
            <a:r>
              <a:rPr lang="ru-RU" sz="1500" b="1" dirty="0">
                <a:latin typeface="Times New Roman" pitchFamily="18" charset="0"/>
              </a:rPr>
              <a:t>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нанесен текст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участников сопротивления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847882"/>
            <a:ext cx="3384376" cy="45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074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847883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жителей деревни Федоровка, сожженных немецко-фашистскими карателями 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№ 5093,  захоронение жертв войн, братская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Федоровка,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нанесен текст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15, из них 15 жертв войн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15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3C8441-6B8D-4AF5-ABA6-2EAC620AD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01" y="820993"/>
            <a:ext cx="3752383" cy="50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266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Кукреша</a:t>
            </a:r>
            <a:r>
              <a:rPr lang="ru-RU" sz="1500" b="1" dirty="0">
                <a:latin typeface="Times New Roman" pitchFamily="18" charset="0"/>
              </a:rPr>
              <a:t> В.Ф., </a:t>
            </a:r>
            <a:r>
              <a:rPr lang="ru-RU" sz="1500" b="1" dirty="0" err="1">
                <a:latin typeface="Times New Roman" pitchFamily="18" charset="0"/>
              </a:rPr>
              <a:t>Кукреш</a:t>
            </a:r>
            <a:r>
              <a:rPr lang="ru-RU" sz="1500" b="1" dirty="0">
                <a:latin typeface="Times New Roman" pitchFamily="18" charset="0"/>
              </a:rPr>
              <a:t> Т.Е.  № 5105,  воинское захоронение, братская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пос. Подлески,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2 х 3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Речень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960440" cy="536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350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79512" y="847883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Сойко А.Ф.,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№ 5126,  захоронение жертв войн,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Турок, 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имеется звезда, нанесен текст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847883"/>
            <a:ext cx="3827680" cy="5310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14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06104" y="764704"/>
            <a:ext cx="4824536" cy="320087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№ 5160,  воинское захоронение, братская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аг.Речень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3, из них 3 участников сопротивления, 1 жертв войн.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3.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Речень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Реченская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20482" name="Picture 2" descr="C:\Users\User\Desktop\Памятники Субботник\АПРЕЛЬ\РЕЧЕНЬ\20250429_1639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9792" y="764704"/>
            <a:ext cx="3600000" cy="50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538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908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Хотяновского</a:t>
            </a:r>
            <a:r>
              <a:rPr lang="ru-RU" sz="1500" b="1" dirty="0">
                <a:latin typeface="Times New Roman" pitchFamily="18" charset="0"/>
              </a:rPr>
              <a:t> А.П. № 5161,  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Старая Дуброва,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Речень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1506" name="Picture 2" descr="C:\Users\User\Desktop\Памятники Субботник\АПРЕЛЬ\РЕЧЕНЬ\20250429_1638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2616" y="764908"/>
            <a:ext cx="3600000" cy="546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4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Забродского</a:t>
            </a:r>
            <a:r>
              <a:rPr lang="ru-RU" sz="1500" b="1" dirty="0">
                <a:latin typeface="Times New Roman" pitchFamily="18" charset="0"/>
              </a:rPr>
              <a:t> И.С. № 5162,  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Старая Дуброва,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Речень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2530" name="Picture 2" descr="C:\Users\User\Desktop\Памятники Субботник\АПРЕЛЬ\РЕЧЕНЬ\20250429_1638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4"/>
            <a:ext cx="3600000" cy="551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580664"/>
            <a:ext cx="4824536" cy="35548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Рудени</a:t>
            </a:r>
            <a:r>
              <a:rPr lang="ru-RU" sz="1500" b="1" dirty="0">
                <a:latin typeface="Times New Roman" pitchFamily="18" charset="0"/>
              </a:rPr>
              <a:t> А.В.  № 5430, 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мраморной крошки. На памятнике имеется звездочка и выбита надпись. Памятник заменен в </a:t>
            </a:r>
            <a:r>
              <a:rPr lang="ru-RU" sz="1500" dirty="0">
                <a:solidFill>
                  <a:schemeClr val="tx1"/>
                </a:solidFill>
              </a:rPr>
              <a:t>2021 г.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РУП «Любанское ЖКХ», ДУП «ПМК №201» Минского областного производственного проектно-строительного унитарного предприятия «</a:t>
            </a:r>
            <a:r>
              <a:rPr lang="ru-RU" sz="1500" dirty="0" err="1"/>
              <a:t>Минскоблсельстрой</a:t>
            </a:r>
            <a:r>
              <a:rPr lang="ru-RU" sz="1500" dirty="0"/>
              <a:t>»</a:t>
            </a:r>
          </a:p>
        </p:txBody>
      </p:sp>
      <p:pic>
        <p:nvPicPr>
          <p:cNvPr id="5122" name="Picture 2" descr="G:\downloads\20250416_06104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580664"/>
            <a:ext cx="3683592" cy="552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575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Веремейчика М.А. № 5176,  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Обчин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сельисполком, ГУО «</a:t>
            </a:r>
            <a:r>
              <a:rPr lang="ru-RU" sz="1600" dirty="0" err="1"/>
              <a:t>Обчинская</a:t>
            </a:r>
            <a:r>
              <a:rPr lang="ru-RU" sz="1600" dirty="0"/>
              <a:t> базовая школа Любанского района»</a:t>
            </a:r>
            <a:endParaRPr lang="ru-RU" sz="1500" dirty="0"/>
          </a:p>
        </p:txBody>
      </p:sp>
      <p:pic>
        <p:nvPicPr>
          <p:cNvPr id="23554" name="Picture 2" descr="C:\Users\User\Desktop\Памятники Субботник\АПРЕЛЬ\РЕЧЕНЬ\IMG-7d0eb8ee89585b48c3bbfc928ee4943d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39042"/>
            <a:ext cx="3600000" cy="47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5568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Новацкого</a:t>
            </a:r>
            <a:r>
              <a:rPr lang="ru-RU" sz="1500" b="1" dirty="0">
                <a:latin typeface="Times New Roman" pitchFamily="18" charset="0"/>
              </a:rPr>
              <a:t> Е.П. № 5177,  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Слободка,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4578" name="Picture 2" descr="C:\Users\User\Desktop\Памятники Субботник\АПРЕЛЬ\РЕЧЕНЬ\20250429_1638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764704"/>
            <a:ext cx="3803904" cy="47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821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32520" y="764704"/>
            <a:ext cx="4824536" cy="2893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Свинко</a:t>
            </a:r>
            <a:r>
              <a:rPr lang="ru-RU" sz="1500" b="1" dirty="0">
                <a:latin typeface="Times New Roman" pitchFamily="18" charset="0"/>
              </a:rPr>
              <a:t> В.Е. № 5381,  воинское захоронение, индивидуальная 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д. </a:t>
            </a:r>
            <a:r>
              <a:rPr lang="ru-RU" sz="1500" b="1" dirty="0" err="1">
                <a:latin typeface="Times New Roman" pitchFamily="18" charset="0"/>
              </a:rPr>
              <a:t>Дубиловка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выбита надпись.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 «</a:t>
            </a:r>
            <a:r>
              <a:rPr lang="ru-RU" sz="1600" dirty="0" err="1"/>
              <a:t>Заболотский</a:t>
            </a:r>
            <a:r>
              <a:rPr lang="ru-RU" sz="1600" dirty="0"/>
              <a:t>», </a:t>
            </a:r>
            <a:r>
              <a:rPr lang="ru-RU" sz="1600" dirty="0" err="1"/>
              <a:t>Реченский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64704"/>
            <a:ext cx="352839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012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8625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Кулеша А.Т. № 1540,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д.Старые</a:t>
            </a:r>
            <a:r>
              <a:rPr lang="ru-RU" sz="1500" b="1" dirty="0">
                <a:latin typeface="Times New Roman" pitchFamily="18" charset="0"/>
              </a:rPr>
              <a:t> Юрковичи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 На памятник нанесен текст.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сельисполком, </a:t>
            </a:r>
            <a:r>
              <a:rPr lang="ru-RU" sz="1600" dirty="0" err="1"/>
              <a:t>Староюрковичская</a:t>
            </a:r>
            <a:r>
              <a:rPr lang="ru-RU" sz="1600" dirty="0"/>
              <a:t> сельская библиотека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НАДГРОБИЕ ЗАКАЗАНО НОВОЕ, установлено будет  до 4 мая</a:t>
            </a:r>
            <a:endParaRPr lang="ru-RU" sz="1500" dirty="0"/>
          </a:p>
        </p:txBody>
      </p:sp>
      <p:pic>
        <p:nvPicPr>
          <p:cNvPr id="11266" name="Picture 2" descr="17447022179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84112"/>
            <a:ext cx="3686634" cy="430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337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Михневича Н.И. № 1541,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д.Веречегощ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 На памятник нанесен текст.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1506" name="Picture 2" descr="G:\D\работа\воинские захоронения\2022-2023 год работа с ВЗ\сорочский\IMG_20231011_1431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488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323528" y="764704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Русака И.Я. № 5097,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д.Веречегощ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 На памятник нанесен текст.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5602" name="Picture 2" descr="C:\Users\User\Desktop\Памятники Субботник\АПРЕЛЬ\СОРОЧИ\1745456869126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4088" y="771568"/>
            <a:ext cx="3600000" cy="51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558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неизвестного жителя № 5144, захоронение жертв войн,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д.Озерное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 На памятник нанесен текст.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жертв войн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неизвестных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6626" name="Picture 2" descr="C:\Users\User\Desktop\Памятники Субботник\АПРЕЛЬ\СОРОЧИ\1000045567 —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92080" y="764704"/>
            <a:ext cx="3561528" cy="46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4763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30921" y="764704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Зубаря</a:t>
            </a:r>
            <a:r>
              <a:rPr lang="ru-RU" sz="1500" b="1" dirty="0">
                <a:latin typeface="Times New Roman" pitchFamily="18" charset="0"/>
              </a:rPr>
              <a:t> А.Г. № 5183,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д.Веречегощ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установлен один на две могилы,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31746" name="Picture 2" descr="G:\downloads\20250416_20433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764704"/>
            <a:ext cx="3456384" cy="45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929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30921" y="764704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Будкевича</a:t>
            </a:r>
            <a:r>
              <a:rPr lang="ru-RU" sz="1500" b="1" dirty="0">
                <a:latin typeface="Times New Roman" pitchFamily="18" charset="0"/>
              </a:rPr>
              <a:t> А.Г. № 5184,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д.Веречегощ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установлен один на две могилы,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27650" name="Picture 2" descr="C:\Users\User\Desktop\Памятники Субботник\АПРЕЛЬ\СОРОЧИ\20250416_2045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76144"/>
            <a:ext cx="3600000" cy="494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3761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8777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5185,  воинское захоронение,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д.Озерное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 текст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3, из них 1 военнослужащий, 2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33794" name="Picture 2" descr="C:\Users\User\Desktop\Памятники Субботник\АПРЕЛЬ\IMG-ec50cd6d0e3cfc874750a7f87c09fa68-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64704"/>
            <a:ext cx="3600000" cy="4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03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3547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Шаплыко</a:t>
            </a:r>
            <a:r>
              <a:rPr lang="ru-RU" sz="1500" b="1" dirty="0">
                <a:latin typeface="Times New Roman" pitchFamily="18" charset="0"/>
              </a:rPr>
              <a:t> В.Г.  № 5431, воинское захоронение, индивидуальная могила,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г. Любань, гражданское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черной  мраморной крошки, установлен один на две могилы. На памятнике имеется фотография погибшего с женой и выбита надпись. Памятник заменен </a:t>
            </a:r>
            <a:r>
              <a:rPr lang="ru-RU" sz="1500" dirty="0">
                <a:solidFill>
                  <a:schemeClr val="tx1"/>
                </a:solidFill>
              </a:rPr>
              <a:t>в 2022 г.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сопротивления.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РУП «Любанское ЖКХ», ГУО «Средняя школа № 1 г. Любани»</a:t>
            </a:r>
            <a:endParaRPr lang="ru-RU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47054"/>
            <a:ext cx="3600000" cy="45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624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05520" y="764704"/>
            <a:ext cx="4824536" cy="32316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воина-интернационалиста </a:t>
            </a:r>
          </a:p>
          <a:p>
            <a:pPr algn="ctr"/>
            <a:r>
              <a:rPr lang="ru-RU" sz="1500" b="1" dirty="0">
                <a:latin typeface="Times New Roman" pitchFamily="18" charset="0"/>
              </a:rPr>
              <a:t>Брагинца А.Н. № 1536,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аг.Сорочи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гранита.  На памятник нанесено фото и текст.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военнослужащий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сельисполком, ГУО «</a:t>
            </a:r>
            <a:r>
              <a:rPr lang="ru-RU" sz="1600" dirty="0" err="1"/>
              <a:t>Сорочская</a:t>
            </a:r>
            <a:r>
              <a:rPr lang="ru-RU" sz="1600" dirty="0"/>
              <a:t> средняя школа Любанского района»</a:t>
            </a:r>
            <a:endParaRPr lang="ru-RU" sz="1500" dirty="0"/>
          </a:p>
        </p:txBody>
      </p:sp>
      <p:pic>
        <p:nvPicPr>
          <p:cNvPr id="14338" name="Picture 2" descr="G:\downloads\1745456868997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5666" y="764704"/>
            <a:ext cx="3600000" cy="457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439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 </a:t>
            </a:r>
            <a:r>
              <a:rPr lang="ru-RU" sz="1500" b="1" dirty="0" err="1">
                <a:latin typeface="Times New Roman" pitchFamily="18" charset="0"/>
              </a:rPr>
              <a:t>Бородича</a:t>
            </a:r>
            <a:r>
              <a:rPr lang="ru-RU" sz="1500" b="1" dirty="0">
                <a:latin typeface="Times New Roman" pitchFamily="18" charset="0"/>
              </a:rPr>
              <a:t> И.Ф. № 5380,  воинское захоронение, индивидуальная 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д.Новые</a:t>
            </a:r>
            <a:r>
              <a:rPr lang="ru-RU" sz="1500" b="1" dirty="0">
                <a:latin typeface="Times New Roman" pitchFamily="18" charset="0"/>
              </a:rPr>
              <a:t> Юрковичи,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На памятнике нанесен текст и фото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военнослужащий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ОАО «Имени </a:t>
            </a:r>
            <a:r>
              <a:rPr lang="ru-RU" sz="1500" dirty="0" err="1"/>
              <a:t>К.И.Шаплыко</a:t>
            </a:r>
            <a:r>
              <a:rPr lang="ru-RU" sz="1500" dirty="0"/>
              <a:t>», </a:t>
            </a:r>
            <a:r>
              <a:rPr lang="ru-RU" sz="1600" dirty="0" err="1"/>
              <a:t>Сорочский</a:t>
            </a:r>
            <a:r>
              <a:rPr lang="ru-RU" sz="1600" dirty="0"/>
              <a:t> сельисполком</a:t>
            </a:r>
            <a:endParaRPr lang="ru-RU" sz="1500" dirty="0"/>
          </a:p>
        </p:txBody>
      </p:sp>
      <p:pic>
        <p:nvPicPr>
          <p:cNvPr id="34818" name="Picture 2" descr="C:\Users\User\Desktop\Памятники Субботник\АПРЕЛЬ\IMG-9ceabd1915d55c1135ca665f0073287b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764704"/>
            <a:ext cx="3178029" cy="47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901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Бусла</a:t>
            </a:r>
            <a:r>
              <a:rPr lang="ru-RU" sz="1500" b="1" dirty="0">
                <a:latin typeface="Times New Roman" pitchFamily="18" charset="0"/>
              </a:rPr>
              <a:t> С.В. № 1539,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Сосновский сельисполком</a:t>
            </a:r>
          </a:p>
        </p:txBody>
      </p:sp>
      <p:pic>
        <p:nvPicPr>
          <p:cNvPr id="28674" name="Picture 2" descr="C:\Users\User\Desktop\Памятники Субботник\АПРЕЛЬ\СОСНЫ\20250415_130317_3a1d8abf-7d4e-4846-aa82-d998c2f2340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843837" y="1212947"/>
            <a:ext cx="4320000" cy="34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4616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Акулича</a:t>
            </a:r>
            <a:r>
              <a:rPr lang="ru-RU" sz="1500" b="1" dirty="0">
                <a:latin typeface="Times New Roman" pitchFamily="18" charset="0"/>
              </a:rPr>
              <a:t> Г.С.  № 1542,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Сосновский сельисполком</a:t>
            </a:r>
          </a:p>
        </p:txBody>
      </p:sp>
      <p:pic>
        <p:nvPicPr>
          <p:cNvPr id="29698" name="Picture 2" descr="C:\Users\User\Desktop\Памятники Субботник\АПРЕЛЬ\СОСНЫ\20250415_130031_5ce9b531-6706-43aa-8645-54a2d3f3ea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805432" y="1251352"/>
            <a:ext cx="4320000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1969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Лялькина Л.А.  № 1543,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Сосновский сельисполком</a:t>
            </a:r>
          </a:p>
        </p:txBody>
      </p:sp>
      <p:pic>
        <p:nvPicPr>
          <p:cNvPr id="30722" name="Picture 2" descr="C:\Users\User\Desktop\Памятники Субботник\АПРЕЛЬ\СОСНЫ\20250415_131207_1378bcfb-f197-4209-a26d-36aa306b950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597090" y="1531701"/>
            <a:ext cx="491837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541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Бондаренко Г.П. № 1544,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1,5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Сосновский сельисполком</a:t>
            </a:r>
          </a:p>
        </p:txBody>
      </p:sp>
      <p:pic>
        <p:nvPicPr>
          <p:cNvPr id="3074" name="Picture 2" descr="C:\Users\User\Desktop\Памятники Субботник\АПРЕЛЬ\20250415_131013_250f750f-de58-4d01-8200-bd0f5c2389d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641608" y="1487183"/>
            <a:ext cx="4752528" cy="33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5041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Гутковского</a:t>
            </a:r>
            <a:r>
              <a:rPr lang="ru-RU" sz="1500" b="1" dirty="0">
                <a:latin typeface="Times New Roman" pitchFamily="18" charset="0"/>
              </a:rPr>
              <a:t> М.А. № 1545,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Надгробие установлено на две могилы, 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Сосновский сельисполком</a:t>
            </a:r>
          </a:p>
        </p:txBody>
      </p:sp>
      <p:pic>
        <p:nvPicPr>
          <p:cNvPr id="31746" name="Picture 2" descr="C:\Users\User\Desktop\Памятники Субботник\АПРЕЛЬ\СОСНЫ\20250415_130703_c32b164c-9c49-4f78-b4c3-922eedc629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910147" y="1074629"/>
            <a:ext cx="429225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6078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4006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№ 5089, захоронение жертв войн,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д.Живунь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4, из них 4 жертв войн,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4.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Сосновский сельисполком</a:t>
            </a:r>
          </a:p>
        </p:txBody>
      </p:sp>
      <p:pic>
        <p:nvPicPr>
          <p:cNvPr id="32770" name="Picture 2" descr="C:\Users\User\Desktop\Памятники Субботник\АПРЕЛЬ\СОСНЫ\IMG-bf92b8a786ab922ce8256c70c37cbdbe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4"/>
            <a:ext cx="3600000" cy="496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329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3149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</a:t>
            </a:r>
            <a:r>
              <a:rPr lang="ru-RU" sz="1500" b="1" dirty="0" err="1">
                <a:latin typeface="Times New Roman" pitchFamily="18" charset="0"/>
              </a:rPr>
              <a:t>Сущинского</a:t>
            </a:r>
            <a:r>
              <a:rPr lang="ru-RU" sz="1500" b="1" dirty="0">
                <a:latin typeface="Times New Roman" pitchFamily="18" charset="0"/>
              </a:rPr>
              <a:t> В.В., </a:t>
            </a:r>
            <a:r>
              <a:rPr lang="ru-RU" sz="1500" b="1" dirty="0" err="1">
                <a:latin typeface="Times New Roman" pitchFamily="18" charset="0"/>
              </a:rPr>
              <a:t>Царика</a:t>
            </a:r>
            <a:r>
              <a:rPr lang="ru-RU" sz="1500" b="1" dirty="0">
                <a:latin typeface="Times New Roman" pitchFamily="18" charset="0"/>
              </a:rPr>
              <a:t> А.Ф. № 5104, воинское захоронение, братская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д.Загалье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2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2, из них 2 участника </a:t>
            </a:r>
            <a:r>
              <a:rPr lang="ru-RU" sz="1500" dirty="0" err="1">
                <a:latin typeface="Times New Roman" pitchFamily="18" charset="0"/>
              </a:rPr>
              <a:t>споротивления</a:t>
            </a:r>
            <a:r>
              <a:rPr lang="ru-RU" sz="1500" dirty="0">
                <a:latin typeface="Times New Roman" pitchFamily="18" charset="0"/>
              </a:rPr>
              <a:t>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2. </a:t>
            </a:r>
          </a:p>
          <a:p>
            <a:pPr algn="just"/>
            <a:r>
              <a:rPr lang="ru-RU" sz="1500" dirty="0"/>
              <a:t>Закрепленные организации по уходу: СУ «</a:t>
            </a:r>
            <a:r>
              <a:rPr lang="ru-RU" sz="1500" dirty="0" err="1"/>
              <a:t>Загальский</a:t>
            </a:r>
            <a:r>
              <a:rPr lang="ru-RU" sz="1500" dirty="0"/>
              <a:t>» ОАО «МАПИД», Сосновский сельисполком</a:t>
            </a:r>
          </a:p>
        </p:txBody>
      </p:sp>
      <p:pic>
        <p:nvPicPr>
          <p:cNvPr id="33794" name="Picture 2" descr="C:\Users\User\Desktop\Памятники Субботник\АПРЕЛЬ\СОСНЫ\IMG-33be7749a3e2f33b213795cc2b6bfa3a-V_1bbc5bba-3cf2-4cfe-a217-e2c6faeeac8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764704"/>
            <a:ext cx="3600000" cy="44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110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рямоугольник 3"/>
          <p:cNvSpPr>
            <a:spLocks noChangeArrowheads="1"/>
          </p:cNvSpPr>
          <p:nvPr/>
        </p:nvSpPr>
        <p:spPr bwMode="auto">
          <a:xfrm>
            <a:off x="251520" y="764704"/>
            <a:ext cx="4824536" cy="264687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>
                <a:latin typeface="Times New Roman" pitchFamily="18" charset="0"/>
              </a:rPr>
              <a:t>Захоронение Дайнеко В.П. № 5129,  воинское захоронение, индивидуальная могила, </a:t>
            </a:r>
          </a:p>
          <a:p>
            <a:pPr algn="ctr"/>
            <a:r>
              <a:rPr lang="ru-RU" sz="1500" b="1" dirty="0" err="1">
                <a:latin typeface="Times New Roman" pitchFamily="18" charset="0"/>
              </a:rPr>
              <a:t>д.Бояничи</a:t>
            </a:r>
            <a:r>
              <a:rPr lang="ru-RU" sz="1500" b="1" dirty="0">
                <a:latin typeface="Times New Roman" pitchFamily="18" charset="0"/>
              </a:rPr>
              <a:t>, кладбище</a:t>
            </a:r>
          </a:p>
          <a:p>
            <a:pPr algn="ctr"/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/>
              <a:t>Памятник выполнен из серой мраморной крошки. </a:t>
            </a:r>
          </a:p>
          <a:p>
            <a:pPr algn="just"/>
            <a:r>
              <a:rPr lang="ru-RU" sz="1500" dirty="0"/>
              <a:t>Охранная зона – 3 х 2 м.</a:t>
            </a:r>
            <a:endParaRPr lang="ru-RU" sz="1500" dirty="0">
              <a:latin typeface="Times New Roman" pitchFamily="18" charset="0"/>
            </a:endParaRPr>
          </a:p>
          <a:p>
            <a:pPr algn="just"/>
            <a:r>
              <a:rPr lang="ru-RU" sz="1500" dirty="0">
                <a:latin typeface="Times New Roman" pitchFamily="18" charset="0"/>
              </a:rPr>
              <a:t>В могиле захоронено 1, из них 1 участников сопротивления,</a:t>
            </a:r>
          </a:p>
          <a:p>
            <a:pPr algn="just"/>
            <a:r>
              <a:rPr lang="ru-RU" sz="1500" dirty="0">
                <a:latin typeface="Times New Roman" pitchFamily="18" charset="0"/>
              </a:rPr>
              <a:t>Из них известных – 1. </a:t>
            </a:r>
          </a:p>
          <a:p>
            <a:pPr algn="just"/>
            <a:r>
              <a:rPr lang="ru-RU" sz="1500" dirty="0"/>
              <a:t>Закрепленные организации по уходу: </a:t>
            </a:r>
            <a:r>
              <a:rPr lang="ru-RU" sz="1600" dirty="0"/>
              <a:t>ОАО «</a:t>
            </a:r>
            <a:r>
              <a:rPr lang="ru-RU" sz="1600" dirty="0" err="1"/>
              <a:t>Городятичи</a:t>
            </a:r>
            <a:r>
              <a:rPr lang="ru-RU" sz="1600" dirty="0"/>
              <a:t>-Агро»,</a:t>
            </a:r>
            <a:r>
              <a:rPr lang="ru-RU" sz="1500" dirty="0"/>
              <a:t> Сосновский сельисполком</a:t>
            </a:r>
          </a:p>
        </p:txBody>
      </p:sp>
      <p:pic>
        <p:nvPicPr>
          <p:cNvPr id="34818" name="Picture 2" descr="C:\Users\User\Desktop\Памятники Субботник\АПРЕЛЬ\СОСНЫ\20250415_152937_3e425a52-1778-49e2-9f28-ef1ff868b00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707224" y="1277552"/>
            <a:ext cx="455408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1648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7526</TotalTime>
  <Words>9443</Words>
  <Application>Microsoft Office PowerPoint</Application>
  <PresentationFormat>Экран (4:3)</PresentationFormat>
  <Paragraphs>1044</Paragraphs>
  <Slides>125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125</vt:i4>
      </vt:variant>
    </vt:vector>
  </HeadingPairs>
  <TitlesOfParts>
    <vt:vector size="131" baseType="lpstr">
      <vt:lpstr>Arial</vt:lpstr>
      <vt:lpstr>Book Antiqua</vt:lpstr>
      <vt:lpstr>Calibri</vt:lpstr>
      <vt:lpstr>Times New Roman</vt:lpstr>
      <vt:lpstr>Wingdings</vt:lpstr>
      <vt:lpstr>Твердый переплет</vt:lpstr>
      <vt:lpstr>Общее количество воинских захоронений  и захоронений жертв войн на территории Любанского района – 132: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901</cp:revision>
  <cp:lastPrinted>2025-09-19T05:37:07Z</cp:lastPrinted>
  <dcterms:created xsi:type="dcterms:W3CDTF">2020-03-19T11:34:18Z</dcterms:created>
  <dcterms:modified xsi:type="dcterms:W3CDTF">2025-12-19T13:38:03Z</dcterms:modified>
</cp:coreProperties>
</file>